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Slides/_rels/notesSlide22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6.xml.rels" ContentType="application/vnd.openxmlformats-package.relationships+xml"/>
  <Override PartName="/ppt/notesSlides/notesSlide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2.xml" ContentType="application/vnd.openxmlformats-officedocument.presentationml.slide+xml"/>
  <Override PartName="/ppt/slides/slide11.xml" ContentType="application/vnd.openxmlformats-officedocument.presentationml.slide+xml"/>
  <Override PartName="/ppt/slides/slide33.xml" ContentType="application/vnd.openxmlformats-officedocument.presentationml.slide+xml"/>
  <Override PartName="/ppt/slides/slide12.xml" ContentType="application/vnd.openxmlformats-officedocument.presentationml.slide+xml"/>
  <Override PartName="/ppt/slides/slide34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33.xml.rels" ContentType="application/vnd.openxmlformats-package.relationships+xml"/>
  <Override PartName="/ppt/slides/_rels/slide11.xml.rels" ContentType="application/vnd.openxmlformats-package.relationships+xml"/>
  <Override PartName="/ppt/slides/_rels/slide34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50.jpeg" ContentType="image/jpeg"/>
  <Override PartName="/ppt/media/image144.jpeg" ContentType="image/jpeg"/>
  <Override PartName="/ppt/media/image1.jpeg" ContentType="image/jpeg"/>
  <Override PartName="/ppt/media/image74.wmf" ContentType="image/x-wmf"/>
  <Override PartName="/ppt/media/image7.jpeg" ContentType="image/jpeg"/>
  <Override PartName="/ppt/media/image34.jpeg" ContentType="image/jpeg"/>
  <Override PartName="/ppt/media/image128.jpeg" ContentType="image/jpeg"/>
  <Override PartName="/ppt/media/image26.png" ContentType="image/png"/>
  <Override PartName="/ppt/media/image12.jpeg" ContentType="image/jpeg"/>
  <Override PartName="/ppt/media/image106.jpeg" ContentType="image/jpeg"/>
  <Override PartName="/ppt/media/image2.png" ContentType="image/png"/>
  <Override PartName="/ppt/media/image3.jpeg" ContentType="image/jpeg"/>
  <Override PartName="/ppt/media/image124.jpeg" ContentType="image/jpeg"/>
  <Override PartName="/ppt/media/image30.jpeg" ContentType="image/jpeg"/>
  <Override PartName="/ppt/media/image146.jpeg" ContentType="image/jpeg"/>
  <Override PartName="/ppt/media/image52.jpeg" ContentType="image/jpeg"/>
  <Override PartName="/ppt/media/image56.wmf" ContentType="image/x-wmf"/>
  <Override PartName="/ppt/media/image5.png" ContentType="image/png"/>
  <Override PartName="/ppt/media/image17.jpeg" ContentType="image/jpeg"/>
  <Override PartName="/ppt/media/image39.jpeg" ContentType="image/jpeg"/>
  <Override PartName="/ppt/media/image22.wmf" ContentType="image/x-wmf"/>
  <Override PartName="/ppt/media/image125.jpeg" ContentType="image/jpeg"/>
  <Override PartName="/ppt/media/image31.jpeg" ContentType="image/jpeg"/>
  <Override PartName="/ppt/media/image4.jpeg" ContentType="image/jpeg"/>
  <Override PartName="/ppt/media/image44.wmf" ContentType="image/x-wmf"/>
  <Override PartName="/ppt/media/image147.jpeg" ContentType="image/jpeg"/>
  <Override PartName="/ppt/media/image53.jpeg" ContentType="image/jpeg"/>
  <Override PartName="/ppt/media/image105.jpeg" ContentType="image/jpeg"/>
  <Override PartName="/ppt/media/image11.jpeg" ContentType="image/jpeg"/>
  <Override PartName="/ppt/media/image6.jpeg" ContentType="image/jpeg"/>
  <Override PartName="/ppt/media/image38.png" ContentType="image/png"/>
  <Override PartName="/ppt/media/image42.wmf" ContentType="image/x-wmf"/>
  <Override PartName="/ppt/media/image8.jpeg" ContentType="image/jpeg"/>
  <Override PartName="/ppt/media/image108.png" ContentType="image/png"/>
  <Override PartName="/ppt/media/image107.jpeg" ContentType="image/jpeg"/>
  <Override PartName="/ppt/media/image13.jpeg" ContentType="image/jpeg"/>
  <Override PartName="/ppt/media/image68.png" ContentType="image/png"/>
  <Override PartName="/ppt/media/image9.jpeg" ContentType="image/jpeg"/>
  <Override PartName="/ppt/media/image14.jpeg" ContentType="image/jpeg"/>
  <Override PartName="/ppt/media/image36.jpeg" ContentType="image/jpeg"/>
  <Override PartName="/ppt/media/image58.jpeg" ContentType="image/jpeg"/>
  <Override PartName="/ppt/media/image10.jpeg" ContentType="image/jpeg"/>
  <Override PartName="/ppt/media/image126.jpeg" ContentType="image/jpeg"/>
  <Override PartName="/ppt/media/image32.jpeg" ContentType="image/jpeg"/>
  <Override PartName="/ppt/media/image54.jpeg" ContentType="image/jpeg"/>
  <Override PartName="/ppt/media/image15.jpeg" ContentType="image/jpeg"/>
  <Override PartName="/ppt/media/image59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114.jpeg" ContentType="image/jpeg"/>
  <Override PartName="/ppt/media/image20.jpeg" ContentType="image/jpeg"/>
  <Override PartName="/ppt/media/image55.wmf" ContentType="image/x-wmf"/>
  <Override PartName="/ppt/media/image158.jpeg" ContentType="image/jpeg"/>
  <Override PartName="/ppt/media/image64.jpeg" ContentType="image/jpeg"/>
  <Override PartName="/ppt/media/image21.wmf" ContentType="image/x-wmf"/>
  <Override PartName="/ppt/media/image43.wmf" ContentType="image/x-wmf"/>
  <Override PartName="/ppt/media/image117.jpeg" ContentType="image/jpeg"/>
  <Override PartName="/ppt/media/image113.wmf" ContentType="image/x-wmf"/>
  <Override PartName="/ppt/media/image23.jpeg" ContentType="image/jpeg"/>
  <Override PartName="/ppt/media/image37.png" ContentType="image/png"/>
  <Override PartName="/ppt/media/image139.jpeg" ContentType="image/jpeg"/>
  <Override PartName="/ppt/media/image45.jpeg" ContentType="image/jpeg"/>
  <Override PartName="/ppt/media/image24.jpeg" ContentType="image/jpeg"/>
  <Override PartName="/ppt/media/image118.jpeg" ContentType="image/jpeg"/>
  <Override PartName="/ppt/media/image47.jpeg" ContentType="image/jpeg"/>
  <Override PartName="/ppt/media/image35.png" ContentType="image/png"/>
  <Override PartName="/ppt/media/image25.jpeg" ContentType="image/jpeg"/>
  <Override PartName="/ppt/media/image119.jpeg" ContentType="image/jpeg"/>
  <Override PartName="/ppt/media/image27.png" ContentType="image/png"/>
  <Override PartName="/ppt/media/image28.jpeg" ContentType="image/jpeg"/>
  <Override PartName="/ppt/media/image29.jpeg" ContentType="image/jpeg"/>
  <Override PartName="/ppt/media/image33.png" ContentType="image/png"/>
  <Override PartName="/ppt/media/image57.wmf" ContentType="image/x-wmf"/>
  <Override PartName="/ppt/media/image40.jpeg" ContentType="image/jpeg"/>
  <Override PartName="/ppt/media/image134.jpeg" ContentType="image/jpeg"/>
  <Override PartName="/ppt/media/image41.png" ContentType="image/png"/>
  <Override PartName="/ppt/media/image135.png" ContentType="image/png"/>
  <Override PartName="/ppt/media/image51.jpeg" ContentType="image/jpeg"/>
  <Override PartName="/ppt/media/image46.wmf" ContentType="image/x-wmf"/>
  <Override PartName="/ppt/media/image48.jpeg" ContentType="image/jpeg"/>
  <Override PartName="/ppt/media/image49.wmf" ContentType="image/x-wmf"/>
  <Override PartName="/ppt/media/image60.jpeg" ContentType="image/jpeg"/>
  <Override PartName="/ppt/media/image61.png" ContentType="image/png"/>
  <Override PartName="/ppt/media/image62.png" ContentType="image/png"/>
  <Override PartName="/ppt/media/image63.jpeg" ContentType="image/jpeg"/>
  <Override PartName="/ppt/media/image157.jpeg" ContentType="image/jpeg"/>
  <Override PartName="/ppt/media/image65.jpeg" ContentType="image/jpeg"/>
  <Override PartName="/ppt/media/image66.jpeg" ContentType="image/jpeg"/>
  <Override PartName="/ppt/media/image67.wmf" ContentType="image/x-wmf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png" ContentType="image/pn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9.wmf" ContentType="image/x-wmf"/>
  <Override PartName="/ppt/media/image86.jpeg" ContentType="image/jpeg"/>
  <Override PartName="/ppt/media/image99.wmf" ContentType="image/x-wmf"/>
  <Override PartName="/ppt/media/image87.jpeg" ContentType="image/jpeg"/>
  <Override PartName="/ppt/media/image88.jpeg" ContentType="image/jpeg"/>
  <Override PartName="/ppt/media/image90.jpeg" ContentType="image/jpeg"/>
  <Override PartName="/ppt/media/image91.jpeg" ContentType="image/jpeg"/>
  <Override PartName="/ppt/media/image92.png" ContentType="image/pn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100.jpeg" ContentType="image/jpeg"/>
  <Override PartName="/ppt/media/image101.jpeg" ContentType="image/jpeg"/>
  <Override PartName="/ppt/media/image102.jpeg" ContentType="image/jpeg"/>
  <Override PartName="/ppt/media/image103.jpeg" ContentType="image/jpeg"/>
  <Override PartName="/ppt/media/image104.png" ContentType="image/png"/>
  <Override PartName="/ppt/media/image109.png" ContentType="image/png"/>
  <Override PartName="/ppt/media/image110.jpeg" ContentType="image/jpeg"/>
  <Override PartName="/ppt/media/image111.jpeg" ContentType="image/jpeg"/>
  <Override PartName="/ppt/media/image112.jpeg" ContentType="image/jpeg"/>
  <Override PartName="/ppt/media/image115.jpeg" ContentType="image/jpeg"/>
  <Override PartName="/ppt/media/image116.jpeg" ContentType="image/jpeg"/>
  <Override PartName="/ppt/media/image120.jpeg" ContentType="image/jpeg"/>
  <Override PartName="/ppt/media/image121.jpeg" ContentType="image/jpeg"/>
  <Override PartName="/ppt/media/image122.jpeg" ContentType="image/jpeg"/>
  <Override PartName="/ppt/media/image123.jpeg" ContentType="image/jpeg"/>
  <Override PartName="/ppt/media/image127.jpeg" ContentType="image/jpeg"/>
  <Override PartName="/ppt/media/image129.jpeg" ContentType="image/jpeg"/>
  <Override PartName="/ppt/media/image130.jpeg" ContentType="image/jpeg"/>
  <Override PartName="/ppt/media/image131.jpeg" ContentType="image/jpeg"/>
  <Override PartName="/ppt/media/image132.jpeg" ContentType="image/jpeg"/>
  <Override PartName="/ppt/media/image133.jpeg" ContentType="image/jpeg"/>
  <Override PartName="/ppt/media/image136.jpeg" ContentType="image/jpeg"/>
  <Override PartName="/ppt/media/image137.jpeg" ContentType="image/jpeg"/>
  <Override PartName="/ppt/media/image138.jpeg" ContentType="image/jpeg"/>
  <Override PartName="/ppt/media/image140.jpeg" ContentType="image/jpeg"/>
  <Override PartName="/ppt/media/image141.jpeg" ContentType="image/jpeg"/>
  <Override PartName="/ppt/media/image142.jpeg" ContentType="image/jpeg"/>
  <Override PartName="/ppt/media/image143.jpeg" ContentType="image/jpeg"/>
  <Override PartName="/ppt/media/image145.png" ContentType="image/png"/>
  <Override PartName="/ppt/media/image148.wmf" ContentType="image/x-wmf"/>
  <Override PartName="/ppt/media/image149.jpeg" ContentType="image/jpeg"/>
  <Override PartName="/ppt/media/image150.jpeg" ContentType="image/jpeg"/>
  <Override PartName="/ppt/media/image151.jpeg" ContentType="image/jpeg"/>
  <Override PartName="/ppt/media/image152.jpeg" ContentType="image/jpeg"/>
  <Override PartName="/ppt/media/image153.jpeg" ContentType="image/jpeg"/>
  <Override PartName="/ppt/media/image154.png" ContentType="image/png"/>
  <Override PartName="/ppt/media/image155.jpeg" ContentType="image/jpeg"/>
  <Override PartName="/ppt/media/image156.jpeg" ContentType="image/jpeg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A dia áthelyezéséhez kattintson ide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hu-HU" sz="2000" spc="-1" strike="noStrike">
                <a:solidFill>
                  <a:srgbClr val="000000"/>
                </a:solidFill>
                <a:latin typeface="Arial"/>
              </a:rPr>
              <a:t>A jegyzetformátum szerkesztéséhez kattintson ide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&lt;élőfej&gt;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&lt;dátum/idő&gt;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&lt;élőláb&gt;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4468098-390A-474C-88DC-11E3EDCCA68A}" type="slidenum"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9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1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99868E6-F4DD-4894-9235-563BECCA1B85}" type="slidenum">
              <a:rPr b="0" lang="hu-HU" sz="12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94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4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7E82F66-3CF3-4290-93F6-ADAD03D70533}" type="slidenum">
              <a:rPr b="0" lang="hu-HU" sz="1200" spc="-1" strike="noStrike">
                <a:solidFill>
                  <a:srgbClr val="000000"/>
                </a:solidFill>
                <a:latin typeface="+mn-lt"/>
                <a:ea typeface="+mn-ea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9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7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D92384E-B3A6-40B5-B8F0-A42CFAB45179}" type="slidenum">
              <a:rPr b="0" lang="hu-HU" sz="12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9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5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09F19EF-E8B3-4F88-BA03-05223AFED8E6}" type="slidenum">
              <a:rPr b="0" lang="hu-HU" sz="12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9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8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00C59B2-81B1-4417-81DA-4F7108D6C7DD}" type="slidenum">
              <a:rPr b="0" lang="hu-HU" sz="12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E2D3C44-CF38-4C0F-8793-FDEC36BC4AD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5F320B0-B792-4B21-B021-47C577217E7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9ED1FE4-4667-4B08-ABC7-597F70A2F66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C3B0866-A4C1-452A-91D4-78A5483F444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AFA59C1-3818-4941-930F-BDDCBD9C815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1463CDB-4221-475C-BE28-B0B0195DB81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87BBE0B-8E17-403B-B69E-CDE0AACC371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2EA26B7-FF16-412D-870A-46A43493E77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9311031-5B0B-449D-9425-5710A6A7D1D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4278642-55FD-4847-8C29-B4A710001F7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02717A6-0EEA-4931-9BCF-46FEB0D5F9D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5A2EC88-A355-4FB4-9222-ECE89CD39CA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57DB94F-F5BE-48CA-ABF1-4A3E657CEF7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DFD4A66-6144-4418-92AC-9CB3741F36F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C57CB09-32E5-4448-9F8F-4BD247D524F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815922D-7C92-46FC-BC08-7429BD4B94C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5B535CF-8965-45BF-BACF-D582758713D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C42BBDC-E48E-4E95-8ECE-37D8A05F0E2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B76CAFB-4897-4EE7-8619-50B763EAE14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15CC7CC-9E41-4DC2-8FB2-65875914C7C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4F800E5-138A-4E5C-B32E-C4B9003469A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A32A66B-D643-419D-9EF2-87D0370767C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00F1CB9-54C3-4B6F-BBCB-631872217BC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D023F77-F01A-4566-A014-635D274E621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129CB64-725C-4D6C-98DF-B3715BE0344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7361B91-64E2-4DEA-B92B-28DE97FA363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35DB850-542C-4A8A-876C-4C742BD7F1E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0E0C0DE-5397-4181-AA6F-AFE2D881050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AC6B73B-F805-4D00-8387-7716F0510F2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016FA4E-8692-49BE-8D82-143114FC9C0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9D38630-1029-4829-9983-E37472D2739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A9D7C50-C3A5-4C49-9222-717F73AA425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79F541B-9DE3-4662-8506-F8F4A0D37C1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3DAC68A-88F5-494E-B4D1-E52F05F0B3A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9912D3D-CFA2-45C5-927F-F65DF053873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96AEA15-2B47-4086-9D47-51D5500E2C1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hu-HU" sz="6000" spc="-1" strike="noStrike">
                <a:solidFill>
                  <a:srgbClr val="000000"/>
                </a:solidFill>
                <a:latin typeface="Calibri Light"/>
              </a:rPr>
              <a:t>Mintacím szerkesztése</a:t>
            </a:r>
            <a:endParaRPr b="0" lang="hu-H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hu-HU" sz="1200" spc="-1" strike="noStrike">
                <a:solidFill>
                  <a:srgbClr val="8b8b8b"/>
                </a:solidFill>
                <a:latin typeface="Calibri"/>
              </a:rPr>
              <a:t>&lt;dátum/idő&gt;</a:t>
            </a:r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&lt;élőláb&gt;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DC81CC3-9B44-4894-82E9-109B792EBFF7}" type="slidenum">
              <a:rPr b="0" lang="hu-HU" sz="1200" spc="-1" strike="noStrike">
                <a:solidFill>
                  <a:srgbClr val="8b8b8b"/>
                </a:solidFill>
                <a:latin typeface="Calibri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Vázlatszöveg formátumának szerkesztése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Második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Harmadik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Negyedik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Ötödik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Hatodik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Hetedik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hu-HU" sz="4400" spc="-1" strike="noStrike">
                <a:solidFill>
                  <a:srgbClr val="000000"/>
                </a:solidFill>
                <a:latin typeface="Calibri Light"/>
              </a:rPr>
              <a:t>Mintacím szerkesztése</a:t>
            </a:r>
            <a:endParaRPr b="0" lang="hu-H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Mintaszöveg szerkesztése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Második szint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Harmadik 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Negyedik 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Ötödik 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hu-HU" sz="1200" spc="-1" strike="noStrike">
                <a:solidFill>
                  <a:srgbClr val="8b8b8b"/>
                </a:solidFill>
                <a:latin typeface="Calibri"/>
              </a:rPr>
              <a:t>&lt;dátum/idő&gt;</a:t>
            </a:r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&lt;élőláb&gt;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CCFE1D4-8DB8-4F9D-8010-57EC80A446D4}" type="slidenum">
              <a:rPr b="0" lang="hu-HU" sz="1200" spc="-1" strike="noStrike">
                <a:solidFill>
                  <a:srgbClr val="8b8b8b"/>
                </a:solidFill>
                <a:latin typeface="Calibri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hu-HU" sz="1200" spc="-1" strike="noStrike">
                <a:solidFill>
                  <a:srgbClr val="8b8b8b"/>
                </a:solidFill>
                <a:latin typeface="Calibri"/>
              </a:rPr>
              <a:t>&lt;dátum/idő&gt;</a:t>
            </a:r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&lt;élőláb&gt;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2889A69-548F-47DA-8B0D-539CFB166C3E}" type="slidenum">
              <a:rPr b="0" lang="hu-HU" sz="1200" spc="-1" strike="noStrike">
                <a:solidFill>
                  <a:srgbClr val="8b8b8b"/>
                </a:solidFill>
                <a:latin typeface="Calibri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Címszöveg formátumának szerkesztése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Vázlatszöveg formátumának szerkesztése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Második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Harmadik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Negyedik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Ötödik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Hatodik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Hetedik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21.wmf"/><Relationship Id="rId5" Type="http://schemas.openxmlformats.org/officeDocument/2006/relationships/image" Target="../media/image44.wmf"/><Relationship Id="rId6" Type="http://schemas.openxmlformats.org/officeDocument/2006/relationships/slideLayout" Target="../slideLayouts/slideLayout25.xml"/><Relationship Id="rId7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45.jpeg"/><Relationship Id="rId3" Type="http://schemas.openxmlformats.org/officeDocument/2006/relationships/image" Target="../media/image46.wmf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21.wmf"/><Relationship Id="rId7" Type="http://schemas.openxmlformats.org/officeDocument/2006/relationships/hyperlink" Target="http://www.google.hu/url?sa=i&amp;rct=j&amp;q=&amp;esrc=s&amp;source=images&amp;cd=&amp;cad=rja&amp;docid=ZMymdbJKkyHi0M&amp;tbnid=aRATHbK_U6WaFM:&amp;ved=0CAUQjRw&amp;url=http://geograph88.blogspot.com/2013/05/mekanisme-arus-turbidit.html&amp;ei=QDfNUvqCLorlswaMlIDYCg&amp;psig=AFQjCNFbzBsCZNSllpnfWFpdZBddfPSVXQ&amp;ust=1389266608843861" TargetMode="External"/><Relationship Id="rId8" Type="http://schemas.openxmlformats.org/officeDocument/2006/relationships/image" Target="../media/image24.jpeg"/><Relationship Id="rId9" Type="http://schemas.openxmlformats.org/officeDocument/2006/relationships/hyperlink" Target="http://www.google.hu/url?sa=i&amp;rct=j&amp;q=&amp;esrc=s&amp;source=images&amp;cd=&amp;cad=rja&amp;docid=w4WZGKEXtIxOBM&amp;tbnid=3VP8cWZlr1LpFM:&amp;ved=0CAUQjRw&amp;url=http://www.geocaching.com/geocache/GC31HHE_flysch-im-rothenbachtal&amp;ei=GzjNUqvEKcaZtAawxYD4DQ&amp;psig=AFQjCNFbzBsCZNSllpnfWFpdZBddfPSVXQ&amp;ust=1389266608843861" TargetMode="External"/><Relationship Id="rId10" Type="http://schemas.openxmlformats.org/officeDocument/2006/relationships/image" Target="../media/image23.jpeg"/><Relationship Id="rId1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21.wmf"/><Relationship Id="rId7" Type="http://schemas.openxmlformats.org/officeDocument/2006/relationships/image" Target="../media/image49.wmf"/><Relationship Id="rId8" Type="http://schemas.openxmlformats.org/officeDocument/2006/relationships/image" Target="../media/image50.jpeg"/><Relationship Id="rId9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21.wmf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8" Type="http://schemas.openxmlformats.org/officeDocument/2006/relationships/image" Target="../media/image50.jpeg"/><Relationship Id="rId9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21.wmf"/><Relationship Id="rId5" Type="http://schemas.openxmlformats.org/officeDocument/2006/relationships/image" Target="../media/image54.jpeg"/><Relationship Id="rId6" Type="http://schemas.openxmlformats.org/officeDocument/2006/relationships/image" Target="../media/image55.wmf"/><Relationship Id="rId7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21.wmf"/><Relationship Id="rId5" Type="http://schemas.openxmlformats.org/officeDocument/2006/relationships/image" Target="../media/image56.wmf"/><Relationship Id="rId6" Type="http://schemas.openxmlformats.org/officeDocument/2006/relationships/image" Target="../media/image57.wmf"/><Relationship Id="rId7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2.png"/><Relationship Id="rId8" Type="http://schemas.openxmlformats.org/officeDocument/2006/relationships/image" Target="../media/image3.jpeg"/><Relationship Id="rId9" Type="http://schemas.openxmlformats.org/officeDocument/2006/relationships/image" Target="../media/image21.wmf"/><Relationship Id="rId10" Type="http://schemas.openxmlformats.org/officeDocument/2006/relationships/hyperlink" Target="http://www.google.hu/url?sa=i&amp;rct=j&amp;q=&amp;esrc=s&amp;source=images&amp;cd=&amp;cad=rja&amp;docid=ZMymdbJKkyHi0M&amp;tbnid=aRATHbK_U6WaFM:&amp;ved=0CAUQjRw&amp;url=http://geograph88.blogspot.com/2013/05/mekanisme-arus-turbidit.html&amp;ei=QDfNUvqCLorlswaMlIDYCg&amp;psig=AFQjCNFbzBsCZNSllpnfWFpdZBddfPSVXQ&amp;ust=1389266608843861" TargetMode="External"/><Relationship Id="rId11" Type="http://schemas.openxmlformats.org/officeDocument/2006/relationships/image" Target="../media/image24.jpeg"/><Relationship Id="rId12" Type="http://schemas.openxmlformats.org/officeDocument/2006/relationships/hyperlink" Target="http://www.google.hu/url?sa=i&amp;rct=j&amp;q=&amp;esrc=s&amp;source=images&amp;cd=&amp;cad=rja&amp;docid=w4WZGKEXtIxOBM&amp;tbnid=3VP8cWZlr1LpFM:&amp;ved=0CAUQjRw&amp;url=http://www.geocaching.com/geocache/GC31HHE_flysch-im-rothenbachtal&amp;ei=GzjNUqvEKcaZtAawxYD4DQ&amp;psig=AFQjCNFbzBsCZNSllpnfWFpdZBddfPSVXQ&amp;ust=1389266608843861" TargetMode="External"/><Relationship Id="rId13" Type="http://schemas.openxmlformats.org/officeDocument/2006/relationships/image" Target="../media/image63.jpeg"/><Relationship Id="rId14" Type="http://schemas.openxmlformats.org/officeDocument/2006/relationships/slideLayout" Target="../slideLayouts/slideLayout13.xml"/><Relationship Id="rId15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64.jpe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21.wmf"/><Relationship Id="rId6" Type="http://schemas.openxmlformats.org/officeDocument/2006/relationships/image" Target="../media/image65.jpeg"/><Relationship Id="rId7" Type="http://schemas.openxmlformats.org/officeDocument/2006/relationships/image" Target="../media/image66.jpeg"/><Relationship Id="rId8" Type="http://schemas.openxmlformats.org/officeDocument/2006/relationships/image" Target="../media/image67.wmf"/><Relationship Id="rId9" Type="http://schemas.openxmlformats.org/officeDocument/2006/relationships/image" Target="../media/image68.png"/><Relationship Id="rId10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64.jpe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21.wmf"/><Relationship Id="rId6" Type="http://schemas.openxmlformats.org/officeDocument/2006/relationships/image" Target="../media/image68.png"/><Relationship Id="rId7" Type="http://schemas.openxmlformats.org/officeDocument/2006/relationships/image" Target="../media/image69.jpeg"/><Relationship Id="rId8" Type="http://schemas.openxmlformats.org/officeDocument/2006/relationships/image" Target="../media/image70.jpeg"/><Relationship Id="rId9" Type="http://schemas.openxmlformats.org/officeDocument/2006/relationships/image" Target="../media/image71.jpeg"/><Relationship Id="rId10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64.jpe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21.wmf"/><Relationship Id="rId6" Type="http://schemas.openxmlformats.org/officeDocument/2006/relationships/image" Target="../media/image68.png"/><Relationship Id="rId7" Type="http://schemas.openxmlformats.org/officeDocument/2006/relationships/image" Target="../media/image72.jpeg"/><Relationship Id="rId8" Type="http://schemas.openxmlformats.org/officeDocument/2006/relationships/image" Target="../media/image73.jpeg"/><Relationship Id="rId9" Type="http://schemas.openxmlformats.org/officeDocument/2006/relationships/image" Target="../media/image74.wmf"/><Relationship Id="rId10" Type="http://schemas.openxmlformats.org/officeDocument/2006/relationships/image" Target="../media/image75.jpeg"/><Relationship Id="rId1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2.png"/><Relationship Id="rId10" Type="http://schemas.openxmlformats.org/officeDocument/2006/relationships/image" Target="../media/image3.jpeg"/><Relationship Id="rId1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68.png"/><Relationship Id="rId5" Type="http://schemas.openxmlformats.org/officeDocument/2006/relationships/image" Target="../media/image21.wmf"/><Relationship Id="rId6" Type="http://schemas.openxmlformats.org/officeDocument/2006/relationships/image" Target="../media/image76.jpeg"/><Relationship Id="rId7" Type="http://schemas.openxmlformats.org/officeDocument/2006/relationships/image" Target="../media/image77.jpeg"/><Relationship Id="rId8" Type="http://schemas.openxmlformats.org/officeDocument/2006/relationships/image" Target="../media/image78.jpeg"/><Relationship Id="rId9" Type="http://schemas.openxmlformats.org/officeDocument/2006/relationships/image" Target="../media/image79.jpeg"/><Relationship Id="rId10" Type="http://schemas.openxmlformats.org/officeDocument/2006/relationships/image" Target="../media/image80.jpeg"/><Relationship Id="rId1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81.png"/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7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21.wmf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7" Type="http://schemas.openxmlformats.org/officeDocument/2006/relationships/image" Target="../media/image86.jpeg"/><Relationship Id="rId8" Type="http://schemas.openxmlformats.org/officeDocument/2006/relationships/image" Target="../media/image87.jpeg"/><Relationship Id="rId9" Type="http://schemas.openxmlformats.org/officeDocument/2006/relationships/image" Target="../media/image88.jpeg"/><Relationship Id="rId10" Type="http://schemas.openxmlformats.org/officeDocument/2006/relationships/image" Target="../media/image89.wmf"/><Relationship Id="rId11" Type="http://schemas.openxmlformats.org/officeDocument/2006/relationships/slideLayout" Target="../slideLayouts/slideLayout25.xml"/><Relationship Id="rId12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21.wmf"/><Relationship Id="rId5" Type="http://schemas.openxmlformats.org/officeDocument/2006/relationships/image" Target="../media/image90.jpeg"/><Relationship Id="rId6" Type="http://schemas.openxmlformats.org/officeDocument/2006/relationships/image" Target="../media/image91.jpeg"/><Relationship Id="rId7" Type="http://schemas.openxmlformats.org/officeDocument/2006/relationships/image" Target="../media/image92.png"/><Relationship Id="rId8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93.jpe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94.jpeg"/><Relationship Id="rId6" Type="http://schemas.openxmlformats.org/officeDocument/2006/relationships/image" Target="../media/image95.jpeg"/><Relationship Id="rId7" Type="http://schemas.openxmlformats.org/officeDocument/2006/relationships/image" Target="../media/image96.jpeg"/><Relationship Id="rId8" Type="http://schemas.openxmlformats.org/officeDocument/2006/relationships/image" Target="../media/image97.jpeg"/><Relationship Id="rId9" Type="http://schemas.openxmlformats.org/officeDocument/2006/relationships/image" Target="../media/image98.jpeg"/><Relationship Id="rId10" Type="http://schemas.openxmlformats.org/officeDocument/2006/relationships/image" Target="../media/image21.wmf"/><Relationship Id="rId11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99.wmf"/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5" Type="http://schemas.openxmlformats.org/officeDocument/2006/relationships/image" Target="../media/image102.jpeg"/><Relationship Id="rId6" Type="http://schemas.openxmlformats.org/officeDocument/2006/relationships/image" Target="../media/image103.jpeg"/><Relationship Id="rId7" Type="http://schemas.openxmlformats.org/officeDocument/2006/relationships/image" Target="../media/image104.png"/><Relationship Id="rId8" Type="http://schemas.openxmlformats.org/officeDocument/2006/relationships/image" Target="../media/image105.jpeg"/><Relationship Id="rId9" Type="http://schemas.openxmlformats.org/officeDocument/2006/relationships/image" Target="../media/image2.png"/><Relationship Id="rId10" Type="http://schemas.openxmlformats.org/officeDocument/2006/relationships/image" Target="../media/image3.jpeg"/><Relationship Id="rId11" Type="http://schemas.openxmlformats.org/officeDocument/2006/relationships/image" Target="../media/image106.jpeg"/><Relationship Id="rId12" Type="http://schemas.openxmlformats.org/officeDocument/2006/relationships/image" Target="../media/image107.jpeg"/><Relationship Id="rId13" Type="http://schemas.openxmlformats.org/officeDocument/2006/relationships/image" Target="../media/image107.jpeg"/><Relationship Id="rId14" Type="http://schemas.openxmlformats.org/officeDocument/2006/relationships/image" Target="../media/image107.jpeg"/><Relationship Id="rId15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108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Relationship Id="rId4" Type="http://schemas.openxmlformats.org/officeDocument/2006/relationships/image" Target="../media/image112.jpeg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7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13.wmf"/><Relationship Id="rId2" Type="http://schemas.openxmlformats.org/officeDocument/2006/relationships/image" Target="../media/image114.jpeg"/><Relationship Id="rId3" Type="http://schemas.openxmlformats.org/officeDocument/2006/relationships/image" Target="../media/image115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116.jpeg"/><Relationship Id="rId7" Type="http://schemas.openxmlformats.org/officeDocument/2006/relationships/image" Target="../media/image117.jpeg"/><Relationship Id="rId8" Type="http://schemas.openxmlformats.org/officeDocument/2006/relationships/image" Target="../media/image118.jpeg"/><Relationship Id="rId9" Type="http://schemas.openxmlformats.org/officeDocument/2006/relationships/image" Target="../media/image119.jpeg"/><Relationship Id="rId10" Type="http://schemas.openxmlformats.org/officeDocument/2006/relationships/image" Target="../media/image120.jpeg"/><Relationship Id="rId11" Type="http://schemas.openxmlformats.org/officeDocument/2006/relationships/image" Target="../media/image121.jpeg"/><Relationship Id="rId1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5" Type="http://schemas.openxmlformats.org/officeDocument/2006/relationships/image" Target="../media/image124.jpeg"/><Relationship Id="rId6" Type="http://schemas.openxmlformats.org/officeDocument/2006/relationships/image" Target="../media/image125.jpeg"/><Relationship Id="rId7" Type="http://schemas.openxmlformats.org/officeDocument/2006/relationships/image" Target="../media/image21.wmf"/><Relationship Id="rId8" Type="http://schemas.openxmlformats.org/officeDocument/2006/relationships/image" Target="../media/image126.jpeg"/><Relationship Id="rId9" Type="http://schemas.openxmlformats.org/officeDocument/2006/relationships/image" Target="../media/image127.jpeg"/><Relationship Id="rId10" Type="http://schemas.openxmlformats.org/officeDocument/2006/relationships/image" Target="../media/image128.jpeg"/><Relationship Id="rId11" Type="http://schemas.openxmlformats.org/officeDocument/2006/relationships/image" Target="../media/image129.jpeg"/><Relationship Id="rId12" Type="http://schemas.openxmlformats.org/officeDocument/2006/relationships/image" Target="../media/image130.jpeg"/><Relationship Id="rId13" Type="http://schemas.openxmlformats.org/officeDocument/2006/relationships/image" Target="../media/image131.jpeg"/><Relationship Id="rId14" Type="http://schemas.openxmlformats.org/officeDocument/2006/relationships/image" Target="../media/image132.jpeg"/><Relationship Id="rId1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Relationship Id="rId11" Type="http://schemas.openxmlformats.org/officeDocument/2006/relationships/image" Target="../media/image19.jpeg"/><Relationship Id="rId12" Type="http://schemas.openxmlformats.org/officeDocument/2006/relationships/image" Target="../media/image20.jpeg"/><Relationship Id="rId13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33.jpeg"/><Relationship Id="rId2" Type="http://schemas.openxmlformats.org/officeDocument/2006/relationships/image" Target="../media/image134.jpe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135.png"/><Relationship Id="rId6" Type="http://schemas.openxmlformats.org/officeDocument/2006/relationships/image" Target="../media/image136.jpeg"/><Relationship Id="rId7" Type="http://schemas.openxmlformats.org/officeDocument/2006/relationships/image" Target="../media/image137.jpeg"/><Relationship Id="rId8" Type="http://schemas.openxmlformats.org/officeDocument/2006/relationships/image" Target="../media/image136.jpeg"/><Relationship Id="rId9" Type="http://schemas.openxmlformats.org/officeDocument/2006/relationships/image" Target="../media/image21.wmf"/><Relationship Id="rId10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38.jpeg"/><Relationship Id="rId2" Type="http://schemas.openxmlformats.org/officeDocument/2006/relationships/image" Target="../media/image139.jpeg"/><Relationship Id="rId3" Type="http://schemas.openxmlformats.org/officeDocument/2006/relationships/image" Target="../media/image133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21.wmf"/><Relationship Id="rId7" Type="http://schemas.openxmlformats.org/officeDocument/2006/relationships/image" Target="../media/image140.jpeg"/><Relationship Id="rId8" Type="http://schemas.openxmlformats.org/officeDocument/2006/relationships/image" Target="../media/image141.jpeg"/><Relationship Id="rId9" Type="http://schemas.openxmlformats.org/officeDocument/2006/relationships/image" Target="../media/image142.jpeg"/><Relationship Id="rId10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43.jpe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144.jpeg"/><Relationship Id="rId5" Type="http://schemas.openxmlformats.org/officeDocument/2006/relationships/image" Target="../media/image21.wmf"/><Relationship Id="rId6" Type="http://schemas.openxmlformats.org/officeDocument/2006/relationships/image" Target="../media/image145.png"/><Relationship Id="rId7" Type="http://schemas.openxmlformats.org/officeDocument/2006/relationships/image" Target="../media/image146.jpeg"/><Relationship Id="rId8" Type="http://schemas.openxmlformats.org/officeDocument/2006/relationships/image" Target="../media/image147.jpeg"/><Relationship Id="rId9" Type="http://schemas.openxmlformats.org/officeDocument/2006/relationships/image" Target="../media/image148.wmf"/><Relationship Id="rId10" Type="http://schemas.openxmlformats.org/officeDocument/2006/relationships/image" Target="../media/image148.wmf"/><Relationship Id="rId11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49.jpe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150.jpeg"/><Relationship Id="rId5" Type="http://schemas.openxmlformats.org/officeDocument/2006/relationships/image" Target="../media/image151.jpeg"/><Relationship Id="rId6" Type="http://schemas.openxmlformats.org/officeDocument/2006/relationships/image" Target="../media/image152.jpeg"/><Relationship Id="rId7" Type="http://schemas.openxmlformats.org/officeDocument/2006/relationships/image" Target="../media/image153.jpeg"/><Relationship Id="rId8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54.png"/><Relationship Id="rId3" Type="http://schemas.openxmlformats.org/officeDocument/2006/relationships/image" Target="../media/image155.jpeg"/><Relationship Id="rId4" Type="http://schemas.openxmlformats.org/officeDocument/2006/relationships/image" Target="../media/image156.jpeg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7" Type="http://schemas.openxmlformats.org/officeDocument/2006/relationships/image" Target="../media/image157.jpeg"/><Relationship Id="rId8" Type="http://schemas.openxmlformats.org/officeDocument/2006/relationships/image" Target="../media/image158.jpeg"/><Relationship Id="rId9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21.wmf"/><Relationship Id="rId4" Type="http://schemas.openxmlformats.org/officeDocument/2006/relationships/image" Target="../media/image22.wmf"/><Relationship Id="rId5" Type="http://schemas.openxmlformats.org/officeDocument/2006/relationships/hyperlink" Target="http://www.google.hu/url?sa=i&amp;rct=j&amp;q=&amp;esrc=s&amp;source=images&amp;cd=&amp;cad=rja&amp;docid=w4WZGKEXtIxOBM&amp;tbnid=3VP8cWZlr1LpFM:&amp;ved=0CAUQjRw&amp;url=http://www.geocaching.com/geocache/GC31HHE_flysch-im-rothenbachtal&amp;ei=GzjNUqvEKcaZtAawxYD4DQ&amp;psig=AFQjCNFbzBsCZNSllpnfWFpdZBddfPSVXQ&amp;ust=1389266608843861" TargetMode="External"/><Relationship Id="rId6" Type="http://schemas.openxmlformats.org/officeDocument/2006/relationships/image" Target="../media/image23.jpeg"/><Relationship Id="rId7" Type="http://schemas.openxmlformats.org/officeDocument/2006/relationships/hyperlink" Target="http://www.google.hu/url?sa=i&amp;rct=j&amp;q=&amp;esrc=s&amp;source=images&amp;cd=&amp;cad=rja&amp;docid=ZMymdbJKkyHi0M&amp;tbnid=aRATHbK_U6WaFM:&amp;ved=0CAUQjRw&amp;url=http://geograph88.blogspot.com/2013/05/mekanisme-arus-turbidit.html&amp;ei=QDfNUvqCLorlswaMlIDYCg&amp;psig=AFQjCNFbzBsCZNSllpnfWFpdZBddfPSVXQ&amp;ust=1389266608843861" TargetMode="External"/><Relationship Id="rId8" Type="http://schemas.openxmlformats.org/officeDocument/2006/relationships/image" Target="../media/image24.jpeg"/><Relationship Id="rId9" Type="http://schemas.openxmlformats.org/officeDocument/2006/relationships/hyperlink" Target="http://www.google.hu/url?sa=i&amp;rct=j&amp;q=&amp;esrc=s&amp;source=images&amp;cd=&amp;cad=rja&amp;docid=Pf-KvEqU2OwkOM&amp;tbnid=Dx2aDluehdxKUM:&amp;ved=0CAUQjRw&amp;url=http://www.geologie.uni-freiburg.de/root/people/ex/krecher/Fazies%202.html&amp;ei=7zjNUpmLJZDPsgbXrIGQCQ&amp;psig=AFQjCNFbzBsCZNSllpnfWFpdZBddfPSVXQ&amp;ust=1389266608843861" TargetMode="External"/><Relationship Id="rId10" Type="http://schemas.openxmlformats.org/officeDocument/2006/relationships/image" Target="../media/image25.jpeg"/><Relationship Id="rId11" Type="http://schemas.openxmlformats.org/officeDocument/2006/relationships/image" Target="../media/image26.png"/><Relationship Id="rId1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21.wmf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0" Type="http://schemas.openxmlformats.org/officeDocument/2006/relationships/hyperlink" Target="http://www.google.hu/url?sa=i&amp;rct=j&amp;q=&amp;esrc=s&amp;source=images&amp;cd=&amp;cad=rja&amp;docid=ZMymdbJKkyHi0M&amp;tbnid=aRATHbK_U6WaFM:&amp;ved=0CAUQjRw&amp;url=http://geograph88.blogspot.com/2013/05/mekanisme-arus-turbidit.html&amp;ei=QDfNUvqCLorlswaMlIDYCg&amp;psig=AFQjCNFbzBsCZNSllpnfWFpdZBddfPSVXQ&amp;ust=1389266608843861" TargetMode="External"/><Relationship Id="rId11" Type="http://schemas.openxmlformats.org/officeDocument/2006/relationships/image" Target="../media/image24.jpeg"/><Relationship Id="rId12" Type="http://schemas.openxmlformats.org/officeDocument/2006/relationships/hyperlink" Target="http://www.google.hu/url?sa=i&amp;rct=j&amp;q=&amp;esrc=s&amp;source=images&amp;cd=&amp;cad=rja&amp;docid=w4WZGKEXtIxOBM&amp;tbnid=3VP8cWZlr1LpFM:&amp;ved=0CAUQjRw&amp;url=http://www.geocaching.com/geocache/GC31HHE_flysch-im-rothenbachtal&amp;ei=GzjNUqvEKcaZtAawxYD4DQ&amp;psig=AFQjCNFbzBsCZNSllpnfWFpdZBddfPSVXQ&amp;ust=1389266608843861" TargetMode="External"/><Relationship Id="rId13" Type="http://schemas.openxmlformats.org/officeDocument/2006/relationships/image" Target="../media/image23.jpeg"/><Relationship Id="rId1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jpeg"/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27.png"/><Relationship Id="rId8" Type="http://schemas.openxmlformats.org/officeDocument/2006/relationships/image" Target="../media/image2.png"/><Relationship Id="rId9" Type="http://schemas.openxmlformats.org/officeDocument/2006/relationships/image" Target="../media/image3.jpeg"/><Relationship Id="rId10" Type="http://schemas.openxmlformats.org/officeDocument/2006/relationships/image" Target="../media/image39.jpeg"/><Relationship Id="rId11" Type="http://schemas.openxmlformats.org/officeDocument/2006/relationships/image" Target="../media/image40.jpeg"/><Relationship Id="rId12" Type="http://schemas.openxmlformats.org/officeDocument/2006/relationships/image" Target="../media/image41.png"/><Relationship Id="rId13" Type="http://schemas.openxmlformats.org/officeDocument/2006/relationships/image" Target="../media/image21.wmf"/><Relationship Id="rId14" Type="http://schemas.openxmlformats.org/officeDocument/2006/relationships/slideLayout" Target="../slideLayouts/slideLayout25.xml"/><Relationship Id="rId1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21.wmf"/><Relationship Id="rId5" Type="http://schemas.openxmlformats.org/officeDocument/2006/relationships/image" Target="../media/image42.wmf"/><Relationship Id="rId6" Type="http://schemas.openxmlformats.org/officeDocument/2006/relationships/image" Target="../media/image43.wmf"/><Relationship Id="rId7" Type="http://schemas.openxmlformats.org/officeDocument/2006/relationships/slideLayout" Target="../slideLayouts/slideLayout25.xml"/><Relationship Id="rId8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églalap 46"/>
          <p:cNvSpPr/>
          <p:nvPr/>
        </p:nvSpPr>
        <p:spPr>
          <a:xfrm>
            <a:off x="0" y="9000"/>
            <a:ext cx="12191760" cy="68576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30" name="Picture 5" descr="DSCF0011"/>
          <p:cNvPicPr/>
          <p:nvPr/>
        </p:nvPicPr>
        <p:blipFill>
          <a:blip r:embed="rId1"/>
          <a:stretch/>
        </p:blipFill>
        <p:spPr>
          <a:xfrm>
            <a:off x="1908000" y="581760"/>
            <a:ext cx="8367480" cy="6275880"/>
          </a:xfrm>
          <a:prstGeom prst="rect">
            <a:avLst/>
          </a:prstGeom>
          <a:ln w="9525">
            <a:noFill/>
          </a:ln>
        </p:spPr>
      </p:pic>
      <p:sp>
        <p:nvSpPr>
          <p:cNvPr id="131" name="Alcím 2"/>
          <p:cNvSpPr/>
          <p:nvPr/>
        </p:nvSpPr>
        <p:spPr>
          <a:xfrm>
            <a:off x="2086200" y="1139040"/>
            <a:ext cx="9143640" cy="57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Alcím 2"/>
          <p:cNvSpPr/>
          <p:nvPr/>
        </p:nvSpPr>
        <p:spPr>
          <a:xfrm>
            <a:off x="1476360" y="900000"/>
            <a:ext cx="9143640" cy="57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134" name="Picture 6" descr="BNP_kör_yyy_but"/>
          <p:cNvPicPr/>
          <p:nvPr/>
        </p:nvPicPr>
        <p:blipFill>
          <a:blip r:embed="rId2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135" name="Picture 2" descr="https://bukkaljaertektar.hu/wp-content/uploads/2017/07/geologo_D16_x.jpg"/>
          <p:cNvPicPr/>
          <p:nvPr/>
        </p:nvPicPr>
        <p:blipFill>
          <a:blip r:embed="rId3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36" name="Tartalom helye 8"/>
          <p:cNvSpPr/>
          <p:nvPr/>
        </p:nvSpPr>
        <p:spPr>
          <a:xfrm>
            <a:off x="1802520" y="833760"/>
            <a:ext cx="8577720" cy="548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 fontScale="96000"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hu-HU" sz="3200" spc="-1" strike="noStrike">
                <a:solidFill>
                  <a:srgbClr val="ffffff"/>
                </a:solidFill>
                <a:latin typeface="Arial"/>
              </a:rPr>
              <a:t>Tömegmozgások az ordovíciumtól napjainkig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hu-HU" sz="3200" spc="-1" strike="noStrike">
                <a:solidFill>
                  <a:srgbClr val="ffffff"/>
                </a:solidFill>
                <a:latin typeface="Arial"/>
              </a:rPr>
              <a:t>a Bükk-vidék UNESCO Globális Geoparkban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hu-HU" sz="1800" spc="-1" strike="noStrike">
                <a:solidFill>
                  <a:srgbClr val="ffffff"/>
                </a:solidFill>
                <a:latin typeface="Arial"/>
              </a:rPr>
              <a:t>A Bükk-vidék UNESCO Globális Geopark tudományos előadóülése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hu-HU" sz="1800" spc="-1" strike="noStrike">
                <a:solidFill>
                  <a:srgbClr val="ffffff"/>
                </a:solidFill>
                <a:latin typeface="Arial"/>
              </a:rPr>
              <a:t>Miskolc, Szeleta Park Látogatóközpont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hu-HU" sz="1800" spc="-1" strike="noStrike">
                <a:solidFill>
                  <a:srgbClr val="ffffff"/>
                </a:solidFill>
                <a:latin typeface="Arial"/>
              </a:rPr>
              <a:t>2024. május 6.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hu-HU" sz="1800" spc="-1" strike="noStrike">
                <a:solidFill>
                  <a:srgbClr val="ffffff"/>
                </a:solidFill>
                <a:latin typeface="Arial"/>
              </a:rPr>
              <a:t>Holló Sándor BNPI osztályvezető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Szövegdoboz 1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3"/>
          <p:cNvSpPr/>
          <p:nvPr/>
        </p:nvSpPr>
        <p:spPr>
          <a:xfrm>
            <a:off x="9493200" y="174816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2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75528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343" name="Rectangle 3"/>
          <p:cNvSpPr/>
          <p:nvPr/>
        </p:nvSpPr>
        <p:spPr>
          <a:xfrm>
            <a:off x="5591160" y="190008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44" name="Rectangle 3"/>
          <p:cNvSpPr/>
          <p:nvPr/>
        </p:nvSpPr>
        <p:spPr>
          <a:xfrm>
            <a:off x="9768240" y="190080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45" name="Téglalap 50"/>
          <p:cNvSpPr/>
          <p:nvPr/>
        </p:nvSpPr>
        <p:spPr>
          <a:xfrm>
            <a:off x="1694880" y="175824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Rectangle 3"/>
          <p:cNvSpPr/>
          <p:nvPr/>
        </p:nvSpPr>
        <p:spPr>
          <a:xfrm>
            <a:off x="9191520" y="191664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47" name="Rectangle 3"/>
          <p:cNvSpPr/>
          <p:nvPr/>
        </p:nvSpPr>
        <p:spPr>
          <a:xfrm>
            <a:off x="4836960" y="190008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48" name="Text Box 2"/>
          <p:cNvSpPr/>
          <p:nvPr/>
        </p:nvSpPr>
        <p:spPr>
          <a:xfrm>
            <a:off x="2063520" y="589680"/>
            <a:ext cx="8152920" cy="3330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Dédestapolcsány, Éleskői Formáció (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e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C), 325-321 M év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Rectangle 3"/>
          <p:cNvSpPr/>
          <p:nvPr/>
        </p:nvSpPr>
        <p:spPr>
          <a:xfrm>
            <a:off x="6316560" y="189684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50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351" name="Picture 6" descr="BNP_kör_yyy_but"/>
          <p:cNvPicPr/>
          <p:nvPr/>
        </p:nvPicPr>
        <p:blipFill>
          <a:blip r:embed="rId2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352" name="Picture 2" descr="https://bukkaljaertektar.hu/wp-content/uploads/2017/07/geologo_D16_x.jpg"/>
          <p:cNvPicPr/>
          <p:nvPr/>
        </p:nvPicPr>
        <p:blipFill>
          <a:blip r:embed="rId3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353" name="Szövegdoboz 62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Rectangle 3"/>
          <p:cNvSpPr/>
          <p:nvPr/>
        </p:nvSpPr>
        <p:spPr>
          <a:xfrm>
            <a:off x="3839040" y="189720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55" name="Rectangle 3"/>
          <p:cNvSpPr/>
          <p:nvPr/>
        </p:nvSpPr>
        <p:spPr>
          <a:xfrm>
            <a:off x="5634720" y="1895400"/>
            <a:ext cx="63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56" name="Téglalap 4"/>
          <p:cNvSpPr/>
          <p:nvPr/>
        </p:nvSpPr>
        <p:spPr>
          <a:xfrm>
            <a:off x="47520" y="5820480"/>
            <a:ext cx="426816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Styliolina metszetek az Éleskői olisztosztróma olisztolitjaiból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N: 60× (FÜLÖP 1994)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7" name="Kép 66" descr=""/>
          <p:cNvPicPr/>
          <p:nvPr/>
        </p:nvPicPr>
        <p:blipFill>
          <a:blip r:embed="rId4"/>
          <a:srcRect l="8608" t="0" r="7824" b="5979"/>
          <a:stretch/>
        </p:blipFill>
        <p:spPr>
          <a:xfrm>
            <a:off x="8761320" y="2147040"/>
            <a:ext cx="3256200" cy="4615200"/>
          </a:xfrm>
          <a:prstGeom prst="rect">
            <a:avLst/>
          </a:prstGeom>
          <a:ln w="0">
            <a:noFill/>
          </a:ln>
        </p:spPr>
      </p:pic>
      <p:sp>
        <p:nvSpPr>
          <p:cNvPr id="358" name="Ellipszis 67"/>
          <p:cNvSpPr/>
          <p:nvPr/>
        </p:nvSpPr>
        <p:spPr>
          <a:xfrm>
            <a:off x="8692560" y="4853520"/>
            <a:ext cx="3470040" cy="1052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59" name="Rectangle 3"/>
          <p:cNvSpPr/>
          <p:nvPr/>
        </p:nvSpPr>
        <p:spPr>
          <a:xfrm>
            <a:off x="7516080" y="189504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60" name="Téglalap 1"/>
          <p:cNvSpPr/>
          <p:nvPr/>
        </p:nvSpPr>
        <p:spPr>
          <a:xfrm>
            <a:off x="4316400" y="2147040"/>
            <a:ext cx="4238640" cy="63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Szürke és barnásszürke, meszes agyagpala, márga, meszes aleurolitpala és finomszemcsés homokkő mátrixú olisztosztróma devon, pelágikus mészkőolisztolitokkal.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1" name="Kép 3" descr=""/>
          <p:cNvPicPr/>
          <p:nvPr/>
        </p:nvPicPr>
        <p:blipFill>
          <a:blip r:embed="rId5"/>
          <a:stretch/>
        </p:blipFill>
        <p:spPr>
          <a:xfrm>
            <a:off x="186840" y="2147040"/>
            <a:ext cx="3922920" cy="3637440"/>
          </a:xfrm>
          <a:prstGeom prst="rect">
            <a:avLst/>
          </a:prstGeom>
          <a:ln w="0">
            <a:noFill/>
          </a:ln>
        </p:spPr>
      </p:pic>
      <p:sp>
        <p:nvSpPr>
          <p:cNvPr id="362" name="Rectangle 3"/>
          <p:cNvSpPr/>
          <p:nvPr/>
        </p:nvSpPr>
        <p:spPr>
          <a:xfrm>
            <a:off x="7751880" y="1894680"/>
            <a:ext cx="222120" cy="903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Rectangle 3"/>
          <p:cNvSpPr/>
          <p:nvPr/>
        </p:nvSpPr>
        <p:spPr>
          <a:xfrm>
            <a:off x="9493200" y="183888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4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84600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365" name="Rectangle 3"/>
          <p:cNvSpPr/>
          <p:nvPr/>
        </p:nvSpPr>
        <p:spPr>
          <a:xfrm>
            <a:off x="5591160" y="199044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66" name="Rectangle 3"/>
          <p:cNvSpPr/>
          <p:nvPr/>
        </p:nvSpPr>
        <p:spPr>
          <a:xfrm>
            <a:off x="9768240" y="199116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67" name="Téglalap 49"/>
          <p:cNvSpPr/>
          <p:nvPr/>
        </p:nvSpPr>
        <p:spPr>
          <a:xfrm>
            <a:off x="1694880" y="184896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Rectangle 3"/>
          <p:cNvSpPr/>
          <p:nvPr/>
        </p:nvSpPr>
        <p:spPr>
          <a:xfrm>
            <a:off x="3839040" y="198756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69" name="Rectangle 3"/>
          <p:cNvSpPr/>
          <p:nvPr/>
        </p:nvSpPr>
        <p:spPr>
          <a:xfrm>
            <a:off x="9191520" y="200736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0" name="Rectangle 3"/>
          <p:cNvSpPr/>
          <p:nvPr/>
        </p:nvSpPr>
        <p:spPr>
          <a:xfrm>
            <a:off x="4836960" y="199080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371" name="Picture 7" descr=""/>
          <p:cNvPicPr/>
          <p:nvPr/>
        </p:nvPicPr>
        <p:blipFill>
          <a:blip r:embed="rId2"/>
          <a:stretch/>
        </p:blipFill>
        <p:spPr>
          <a:xfrm>
            <a:off x="3320280" y="2311200"/>
            <a:ext cx="5660640" cy="424512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372" name="Text Box 2"/>
          <p:cNvSpPr/>
          <p:nvPr/>
        </p:nvSpPr>
        <p:spPr>
          <a:xfrm>
            <a:off x="3382920" y="6167880"/>
            <a:ext cx="4512240" cy="5158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ffffff"/>
                </a:solidFill>
                <a:latin typeface="Arial"/>
              </a:rPr>
              <a:t>ősmaradvány mentes, vékonyréteges (disztális) turbidit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Text Box 3"/>
          <p:cNvSpPr/>
          <p:nvPr/>
        </p:nvSpPr>
        <p:spPr>
          <a:xfrm>
            <a:off x="2279520" y="590400"/>
            <a:ext cx="691236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Pz-25, Karbon pala, Rákmára, Szilvásváradi F. (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s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2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), </a:t>
            </a: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314-309 M év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4" name="Kép 1" descr=""/>
          <p:cNvPicPr/>
          <p:nvPr/>
        </p:nvPicPr>
        <p:blipFill>
          <a:blip r:embed="rId3"/>
          <a:stretch/>
        </p:blipFill>
        <p:spPr>
          <a:xfrm>
            <a:off x="3320280" y="2312640"/>
            <a:ext cx="1210680" cy="182916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375" name="Rectangle 3"/>
          <p:cNvSpPr/>
          <p:nvPr/>
        </p:nvSpPr>
        <p:spPr>
          <a:xfrm>
            <a:off x="5820480" y="1979280"/>
            <a:ext cx="63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6" name="Rectangle 3"/>
          <p:cNvSpPr/>
          <p:nvPr/>
        </p:nvSpPr>
        <p:spPr>
          <a:xfrm>
            <a:off x="6316560" y="198756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7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378" name="Picture 6" descr="BNP_kör_yyy_but"/>
          <p:cNvPicPr/>
          <p:nvPr/>
        </p:nvPicPr>
        <p:blipFill>
          <a:blip r:embed="rId4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379" name="Picture 2" descr="https://bukkaljaertektar.hu/wp-content/uploads/2017/07/geologo_D16_x.jpg"/>
          <p:cNvPicPr/>
          <p:nvPr/>
        </p:nvPicPr>
        <p:blipFill>
          <a:blip r:embed="rId5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380" name="Szövegdoboz 24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Rectangle 3"/>
          <p:cNvSpPr/>
          <p:nvPr/>
        </p:nvSpPr>
        <p:spPr>
          <a:xfrm>
            <a:off x="7516080" y="196884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382" name="Kép 23" descr=""/>
          <p:cNvPicPr/>
          <p:nvPr/>
        </p:nvPicPr>
        <p:blipFill>
          <a:blip r:embed="rId6"/>
          <a:srcRect l="8608" t="0" r="7824" b="5979"/>
          <a:stretch/>
        </p:blipFill>
        <p:spPr>
          <a:xfrm>
            <a:off x="9052200" y="2297160"/>
            <a:ext cx="2969280" cy="4208400"/>
          </a:xfrm>
          <a:prstGeom prst="rect">
            <a:avLst/>
          </a:prstGeom>
          <a:ln w="0">
            <a:noFill/>
          </a:ln>
        </p:spPr>
      </p:pic>
      <p:sp>
        <p:nvSpPr>
          <p:cNvPr id="383" name="Ellipszis 29"/>
          <p:cNvSpPr/>
          <p:nvPr/>
        </p:nvSpPr>
        <p:spPr>
          <a:xfrm>
            <a:off x="9131400" y="5605920"/>
            <a:ext cx="2996640" cy="11235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384" name="Picture 7" descr="Pic1Current">
            <a:hlinkClick r:id="rId7"/>
          </p:cNvPr>
          <p:cNvPicPr/>
          <p:nvPr/>
        </p:nvPicPr>
        <p:blipFill>
          <a:blip r:embed="rId8"/>
          <a:stretch/>
        </p:blipFill>
        <p:spPr>
          <a:xfrm>
            <a:off x="100800" y="4338360"/>
            <a:ext cx="3131640" cy="2218320"/>
          </a:xfrm>
          <a:prstGeom prst="rect">
            <a:avLst/>
          </a:prstGeom>
          <a:ln w="0">
            <a:noFill/>
          </a:ln>
        </p:spPr>
      </p:pic>
      <p:pic>
        <p:nvPicPr>
          <p:cNvPr id="385" name="Picture 9" descr="7896b544-05dd-4a37-a83c-4bc2b84eee38">
            <a:hlinkClick r:id="rId9"/>
          </p:cNvPr>
          <p:cNvPicPr/>
          <p:nvPr/>
        </p:nvPicPr>
        <p:blipFill>
          <a:blip r:embed="rId10"/>
          <a:srcRect l="42819" t="43563" r="0" b="0"/>
          <a:stretch/>
        </p:blipFill>
        <p:spPr>
          <a:xfrm>
            <a:off x="100800" y="2332080"/>
            <a:ext cx="3131640" cy="1983600"/>
          </a:xfrm>
          <a:prstGeom prst="rect">
            <a:avLst/>
          </a:prstGeom>
          <a:ln w="0">
            <a:noFill/>
          </a:ln>
        </p:spPr>
      </p:pic>
      <p:sp>
        <p:nvSpPr>
          <p:cNvPr id="386" name="Rectangle 3"/>
          <p:cNvSpPr/>
          <p:nvPr/>
        </p:nvSpPr>
        <p:spPr>
          <a:xfrm>
            <a:off x="7751880" y="1985400"/>
            <a:ext cx="222120" cy="903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Rectangle 3"/>
          <p:cNvSpPr/>
          <p:nvPr/>
        </p:nvSpPr>
        <p:spPr>
          <a:xfrm>
            <a:off x="9493200" y="188568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8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89244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389" name="Rectangle 3"/>
          <p:cNvSpPr/>
          <p:nvPr/>
        </p:nvSpPr>
        <p:spPr>
          <a:xfrm>
            <a:off x="5591160" y="203724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0" name="Rectangle 3"/>
          <p:cNvSpPr/>
          <p:nvPr/>
        </p:nvSpPr>
        <p:spPr>
          <a:xfrm>
            <a:off x="9768240" y="203796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1" name="Téglalap 90"/>
          <p:cNvSpPr/>
          <p:nvPr/>
        </p:nvSpPr>
        <p:spPr>
          <a:xfrm>
            <a:off x="1694880" y="189576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Rectangle 3"/>
          <p:cNvSpPr/>
          <p:nvPr/>
        </p:nvSpPr>
        <p:spPr>
          <a:xfrm>
            <a:off x="9191520" y="205380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3" name="Rectangle 3"/>
          <p:cNvSpPr/>
          <p:nvPr/>
        </p:nvSpPr>
        <p:spPr>
          <a:xfrm>
            <a:off x="4836960" y="203724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4" name="Rectangle 3"/>
          <p:cNvSpPr/>
          <p:nvPr/>
        </p:nvSpPr>
        <p:spPr>
          <a:xfrm>
            <a:off x="6316560" y="203436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5" name="Rectangle 3"/>
          <p:cNvSpPr/>
          <p:nvPr/>
        </p:nvSpPr>
        <p:spPr>
          <a:xfrm>
            <a:off x="7187760" y="2034360"/>
            <a:ext cx="63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6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397" name="Picture 6" descr="BNP_kör_yyy_but"/>
          <p:cNvPicPr/>
          <p:nvPr/>
        </p:nvPicPr>
        <p:blipFill>
          <a:blip r:embed="rId2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398" name="Picture 2" descr="https://bukkaljaertektar.hu/wp-content/uploads/2017/07/geologo_D16_x.jpg"/>
          <p:cNvPicPr/>
          <p:nvPr/>
        </p:nvPicPr>
        <p:blipFill>
          <a:blip r:embed="rId3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399" name="Rectangle 5"/>
          <p:cNvSpPr/>
          <p:nvPr/>
        </p:nvSpPr>
        <p:spPr>
          <a:xfrm>
            <a:off x="1952280" y="605880"/>
            <a:ext cx="865764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J-47, Répáshutai Mészkő F. (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rh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3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), Bükkfennsíki Mészkő F. (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bf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2-3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) olisztolitokkal, </a:t>
            </a: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229-213 M év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Text Box 2"/>
          <p:cNvSpPr/>
          <p:nvPr/>
        </p:nvSpPr>
        <p:spPr>
          <a:xfrm>
            <a:off x="236880" y="6186600"/>
            <a:ext cx="410400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platform mészkő olisztolitokkal (Bánya-hegyi alapsz.</a:t>
            </a: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) 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Text Box 2"/>
          <p:cNvSpPr/>
          <p:nvPr/>
        </p:nvSpPr>
        <p:spPr>
          <a:xfrm>
            <a:off x="854640" y="2247840"/>
            <a:ext cx="488412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Répáshutai Mészkő F. (vörös, vékonyréteges, tűzköves)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Szövegdoboz 32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Rectangle 3"/>
          <p:cNvSpPr/>
          <p:nvPr/>
        </p:nvSpPr>
        <p:spPr>
          <a:xfrm>
            <a:off x="7516080" y="202392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04" name="Rectangle 3"/>
          <p:cNvSpPr/>
          <p:nvPr/>
        </p:nvSpPr>
        <p:spPr>
          <a:xfrm>
            <a:off x="3839040" y="202608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405" name="Kép 4" descr=""/>
          <p:cNvPicPr/>
          <p:nvPr/>
        </p:nvPicPr>
        <p:blipFill>
          <a:blip r:embed="rId4"/>
          <a:stretch/>
        </p:blipFill>
        <p:spPr>
          <a:xfrm>
            <a:off x="81360" y="2607120"/>
            <a:ext cx="4605480" cy="34538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406" name="Picture 4" descr="Bh4"/>
          <p:cNvPicPr/>
          <p:nvPr/>
        </p:nvPicPr>
        <p:blipFill>
          <a:blip r:embed="rId5"/>
          <a:stretch/>
        </p:blipFill>
        <p:spPr>
          <a:xfrm>
            <a:off x="4470840" y="5271840"/>
            <a:ext cx="2235960" cy="145440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407" name="Kép 37" descr=""/>
          <p:cNvPicPr/>
          <p:nvPr/>
        </p:nvPicPr>
        <p:blipFill>
          <a:blip r:embed="rId6"/>
          <a:srcRect l="8608" t="0" r="7824" b="5979"/>
          <a:stretch/>
        </p:blipFill>
        <p:spPr>
          <a:xfrm>
            <a:off x="9052200" y="2297160"/>
            <a:ext cx="2969280" cy="4208400"/>
          </a:xfrm>
          <a:prstGeom prst="rect">
            <a:avLst/>
          </a:prstGeom>
          <a:ln w="0">
            <a:noFill/>
          </a:ln>
        </p:spPr>
      </p:pic>
      <p:sp>
        <p:nvSpPr>
          <p:cNvPr id="408" name="Ellipszis 38"/>
          <p:cNvSpPr/>
          <p:nvPr/>
        </p:nvSpPr>
        <p:spPr>
          <a:xfrm>
            <a:off x="8961120" y="4600800"/>
            <a:ext cx="3166920" cy="11235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409" name="Kép 3" descr=""/>
          <p:cNvPicPr/>
          <p:nvPr/>
        </p:nvPicPr>
        <p:blipFill>
          <a:blip r:embed="rId7"/>
          <a:stretch/>
        </p:blipFill>
        <p:spPr>
          <a:xfrm>
            <a:off x="6951960" y="4701600"/>
            <a:ext cx="1356120" cy="2043720"/>
          </a:xfrm>
          <a:prstGeom prst="rect">
            <a:avLst/>
          </a:prstGeom>
          <a:ln w="0">
            <a:noFill/>
          </a:ln>
        </p:spPr>
      </p:pic>
      <p:pic>
        <p:nvPicPr>
          <p:cNvPr id="410" name="Kép 6" descr=""/>
          <p:cNvPicPr/>
          <p:nvPr/>
        </p:nvPicPr>
        <p:blipFill>
          <a:blip r:embed="rId8"/>
          <a:stretch/>
        </p:blipFill>
        <p:spPr>
          <a:xfrm>
            <a:off x="4778280" y="2607120"/>
            <a:ext cx="4302360" cy="207036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411" name="Rectangle 3"/>
          <p:cNvSpPr/>
          <p:nvPr/>
        </p:nvSpPr>
        <p:spPr>
          <a:xfrm>
            <a:off x="7751880" y="2034720"/>
            <a:ext cx="222120" cy="903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Rectangle 3"/>
          <p:cNvSpPr/>
          <p:nvPr/>
        </p:nvSpPr>
        <p:spPr>
          <a:xfrm>
            <a:off x="9493200" y="188568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3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89244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414" name="Rectangle 3"/>
          <p:cNvSpPr/>
          <p:nvPr/>
        </p:nvSpPr>
        <p:spPr>
          <a:xfrm>
            <a:off x="5591160" y="203724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15" name="Rectangle 3"/>
          <p:cNvSpPr/>
          <p:nvPr/>
        </p:nvSpPr>
        <p:spPr>
          <a:xfrm>
            <a:off x="9768240" y="203796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16" name="Téglalap 90"/>
          <p:cNvSpPr/>
          <p:nvPr/>
        </p:nvSpPr>
        <p:spPr>
          <a:xfrm>
            <a:off x="1694880" y="189576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Rectangle 3"/>
          <p:cNvSpPr/>
          <p:nvPr/>
        </p:nvSpPr>
        <p:spPr>
          <a:xfrm>
            <a:off x="9191520" y="205380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18" name="Rectangle 3"/>
          <p:cNvSpPr/>
          <p:nvPr/>
        </p:nvSpPr>
        <p:spPr>
          <a:xfrm>
            <a:off x="4836960" y="203724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19" name="Rectangle 3"/>
          <p:cNvSpPr/>
          <p:nvPr/>
        </p:nvSpPr>
        <p:spPr>
          <a:xfrm>
            <a:off x="6316560" y="203436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20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421" name="Picture 6" descr="BNP_kör_yyy_but"/>
          <p:cNvPicPr/>
          <p:nvPr/>
        </p:nvPicPr>
        <p:blipFill>
          <a:blip r:embed="rId2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422" name="Picture 2" descr="https://bukkaljaertektar.hu/wp-content/uploads/2017/07/geologo_D16_x.jpg"/>
          <p:cNvPicPr/>
          <p:nvPr/>
        </p:nvPicPr>
        <p:blipFill>
          <a:blip r:embed="rId3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423" name="Rectangle 5"/>
          <p:cNvSpPr/>
          <p:nvPr/>
        </p:nvSpPr>
        <p:spPr>
          <a:xfrm>
            <a:off x="2090160" y="605880"/>
            <a:ext cx="865188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J-47, Bányahegyi Radiolarit F. (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b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J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2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), allodapikus mészkőréteg betelepülésekkel, </a:t>
            </a: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170-169,3 M év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Text Box 2"/>
          <p:cNvSpPr/>
          <p:nvPr/>
        </p:nvSpPr>
        <p:spPr>
          <a:xfrm>
            <a:off x="1902960" y="6230160"/>
            <a:ext cx="4104000" cy="4546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Izoklinális redőbe gyűrt, a kalapács hegyénél allodapikus mészkőréteg betelepülés.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Szövegdoboz 32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Rectangle 3"/>
          <p:cNvSpPr/>
          <p:nvPr/>
        </p:nvSpPr>
        <p:spPr>
          <a:xfrm>
            <a:off x="7516080" y="202392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27" name="Rectangle 3"/>
          <p:cNvSpPr/>
          <p:nvPr/>
        </p:nvSpPr>
        <p:spPr>
          <a:xfrm>
            <a:off x="3839040" y="202608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428" name="Kép 37" descr=""/>
          <p:cNvPicPr/>
          <p:nvPr/>
        </p:nvPicPr>
        <p:blipFill>
          <a:blip r:embed="rId4"/>
          <a:srcRect l="8608" t="0" r="7824" b="5979"/>
          <a:stretch/>
        </p:blipFill>
        <p:spPr>
          <a:xfrm>
            <a:off x="9052200" y="2297160"/>
            <a:ext cx="2969280" cy="4208400"/>
          </a:xfrm>
          <a:prstGeom prst="rect">
            <a:avLst/>
          </a:prstGeom>
          <a:ln w="0">
            <a:noFill/>
          </a:ln>
        </p:spPr>
      </p:pic>
      <p:sp>
        <p:nvSpPr>
          <p:cNvPr id="429" name="Ellipszis 38"/>
          <p:cNvSpPr/>
          <p:nvPr/>
        </p:nvSpPr>
        <p:spPr>
          <a:xfrm>
            <a:off x="8961120" y="4600800"/>
            <a:ext cx="3166920" cy="11235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430" name="Kép 2" descr=""/>
          <p:cNvPicPr/>
          <p:nvPr/>
        </p:nvPicPr>
        <p:blipFill>
          <a:blip r:embed="rId5"/>
          <a:stretch/>
        </p:blipFill>
        <p:spPr>
          <a:xfrm>
            <a:off x="6137640" y="4755960"/>
            <a:ext cx="2756520" cy="206712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431" name="Rectangle 3"/>
          <p:cNvSpPr/>
          <p:nvPr/>
        </p:nvSpPr>
        <p:spPr>
          <a:xfrm>
            <a:off x="7751880" y="2043000"/>
            <a:ext cx="213840" cy="9900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32" name="Rectangle 3"/>
          <p:cNvSpPr/>
          <p:nvPr/>
        </p:nvSpPr>
        <p:spPr>
          <a:xfrm>
            <a:off x="7764840" y="2034360"/>
            <a:ext cx="63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433" name="Kép 3" descr=""/>
          <p:cNvPicPr/>
          <p:nvPr/>
        </p:nvPicPr>
        <p:blipFill>
          <a:blip r:embed="rId6"/>
          <a:srcRect l="0" t="0" r="0" b="6905"/>
          <a:stretch/>
        </p:blipFill>
        <p:spPr>
          <a:xfrm>
            <a:off x="99360" y="2265120"/>
            <a:ext cx="4319640" cy="3015720"/>
          </a:xfrm>
          <a:prstGeom prst="rect">
            <a:avLst/>
          </a:prstGeom>
          <a:ln w="0">
            <a:noFill/>
          </a:ln>
        </p:spPr>
      </p:pic>
      <p:pic>
        <p:nvPicPr>
          <p:cNvPr id="434" name="Kép 2" descr=""/>
          <p:cNvPicPr/>
          <p:nvPr/>
        </p:nvPicPr>
        <p:blipFill>
          <a:blip r:embed="rId7"/>
          <a:srcRect l="0" t="0" r="0" b="17388"/>
          <a:stretch/>
        </p:blipFill>
        <p:spPr>
          <a:xfrm>
            <a:off x="3152160" y="4431960"/>
            <a:ext cx="2879640" cy="1783800"/>
          </a:xfrm>
          <a:prstGeom prst="rect">
            <a:avLst/>
          </a:prstGeom>
          <a:ln w="0">
            <a:noFill/>
          </a:ln>
        </p:spPr>
      </p:pic>
      <p:pic>
        <p:nvPicPr>
          <p:cNvPr id="435" name="Kép 6" descr=""/>
          <p:cNvPicPr/>
          <p:nvPr/>
        </p:nvPicPr>
        <p:blipFill>
          <a:blip r:embed="rId8"/>
          <a:stretch/>
        </p:blipFill>
        <p:spPr>
          <a:xfrm>
            <a:off x="4704120" y="2277360"/>
            <a:ext cx="4302360" cy="207036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Rectangle 3"/>
          <p:cNvSpPr/>
          <p:nvPr/>
        </p:nvSpPr>
        <p:spPr>
          <a:xfrm>
            <a:off x="9493200" y="188568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7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89244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438" name="Rectangle 3"/>
          <p:cNvSpPr/>
          <p:nvPr/>
        </p:nvSpPr>
        <p:spPr>
          <a:xfrm>
            <a:off x="5591160" y="203724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39" name="Rectangle 3"/>
          <p:cNvSpPr/>
          <p:nvPr/>
        </p:nvSpPr>
        <p:spPr>
          <a:xfrm>
            <a:off x="9768240" y="203796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40" name="Téglalap 90"/>
          <p:cNvSpPr/>
          <p:nvPr/>
        </p:nvSpPr>
        <p:spPr>
          <a:xfrm>
            <a:off x="1694880" y="189576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Rectangle 3"/>
          <p:cNvSpPr/>
          <p:nvPr/>
        </p:nvSpPr>
        <p:spPr>
          <a:xfrm>
            <a:off x="9191520" y="205380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42" name="Rectangle 3"/>
          <p:cNvSpPr/>
          <p:nvPr/>
        </p:nvSpPr>
        <p:spPr>
          <a:xfrm>
            <a:off x="4836960" y="203724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43" name="Rectangle 3"/>
          <p:cNvSpPr/>
          <p:nvPr/>
        </p:nvSpPr>
        <p:spPr>
          <a:xfrm>
            <a:off x="6316560" y="203436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44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445" name="Picture 6" descr="BNP_kör_yyy_but"/>
          <p:cNvPicPr/>
          <p:nvPr/>
        </p:nvPicPr>
        <p:blipFill>
          <a:blip r:embed="rId2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446" name="Picture 2" descr="https://bukkaljaertektar.hu/wp-content/uploads/2017/07/geologo_D16_x.jpg"/>
          <p:cNvPicPr/>
          <p:nvPr/>
        </p:nvPicPr>
        <p:blipFill>
          <a:blip r:embed="rId3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447" name="Rectangle 5"/>
          <p:cNvSpPr/>
          <p:nvPr/>
        </p:nvSpPr>
        <p:spPr>
          <a:xfrm>
            <a:off x="2090160" y="605880"/>
            <a:ext cx="865188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Bükkön kívüli  eredetű olisztolitok (T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o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2-3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), Kavicsos-kilátó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 (Csipkéstetői Radiolarit és Oldalvölgyi F. között)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Szövegdoboz 32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Rectangle 3"/>
          <p:cNvSpPr/>
          <p:nvPr/>
        </p:nvSpPr>
        <p:spPr>
          <a:xfrm>
            <a:off x="7516080" y="202392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50" name="Rectangle 3"/>
          <p:cNvSpPr/>
          <p:nvPr/>
        </p:nvSpPr>
        <p:spPr>
          <a:xfrm>
            <a:off x="3839040" y="202608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451" name="Kép 37" descr=""/>
          <p:cNvPicPr/>
          <p:nvPr/>
        </p:nvPicPr>
        <p:blipFill>
          <a:blip r:embed="rId4"/>
          <a:srcRect l="8608" t="0" r="7824" b="5979"/>
          <a:stretch/>
        </p:blipFill>
        <p:spPr>
          <a:xfrm>
            <a:off x="9052200" y="2297160"/>
            <a:ext cx="2969280" cy="4208400"/>
          </a:xfrm>
          <a:prstGeom prst="rect">
            <a:avLst/>
          </a:prstGeom>
          <a:ln w="0">
            <a:noFill/>
          </a:ln>
        </p:spPr>
      </p:pic>
      <p:sp>
        <p:nvSpPr>
          <p:cNvPr id="452" name="Ellipszis 38"/>
          <p:cNvSpPr/>
          <p:nvPr/>
        </p:nvSpPr>
        <p:spPr>
          <a:xfrm>
            <a:off x="8961120" y="4600800"/>
            <a:ext cx="3166920" cy="11235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53" name="Rectangle 3"/>
          <p:cNvSpPr/>
          <p:nvPr/>
        </p:nvSpPr>
        <p:spPr>
          <a:xfrm>
            <a:off x="7751880" y="2043000"/>
            <a:ext cx="213840" cy="9900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54" name="Rectangle 3"/>
          <p:cNvSpPr/>
          <p:nvPr/>
        </p:nvSpPr>
        <p:spPr>
          <a:xfrm>
            <a:off x="7822440" y="2034360"/>
            <a:ext cx="63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455" name="Kép 1" descr=""/>
          <p:cNvPicPr/>
          <p:nvPr/>
        </p:nvPicPr>
        <p:blipFill>
          <a:blip r:embed="rId5"/>
          <a:stretch/>
        </p:blipFill>
        <p:spPr>
          <a:xfrm>
            <a:off x="4566960" y="2453760"/>
            <a:ext cx="4319640" cy="3239640"/>
          </a:xfrm>
          <a:prstGeom prst="rect">
            <a:avLst/>
          </a:prstGeom>
          <a:ln w="0">
            <a:noFill/>
          </a:ln>
        </p:spPr>
      </p:pic>
      <p:pic>
        <p:nvPicPr>
          <p:cNvPr id="456" name="Kép 4" descr=""/>
          <p:cNvPicPr/>
          <p:nvPr/>
        </p:nvPicPr>
        <p:blipFill>
          <a:blip r:embed="rId6"/>
          <a:stretch/>
        </p:blipFill>
        <p:spPr>
          <a:xfrm>
            <a:off x="162000" y="2465640"/>
            <a:ext cx="4319640" cy="332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89244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458" name="Rectangle 3"/>
          <p:cNvSpPr/>
          <p:nvPr/>
        </p:nvSpPr>
        <p:spPr>
          <a:xfrm>
            <a:off x="7532640" y="202392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59" name="Rectangle 3"/>
          <p:cNvSpPr/>
          <p:nvPr/>
        </p:nvSpPr>
        <p:spPr>
          <a:xfrm>
            <a:off x="9493200" y="188568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" name="Rectangle 3"/>
          <p:cNvSpPr/>
          <p:nvPr/>
        </p:nvSpPr>
        <p:spPr>
          <a:xfrm>
            <a:off x="5591160" y="203724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61" name="Rectangle 3"/>
          <p:cNvSpPr/>
          <p:nvPr/>
        </p:nvSpPr>
        <p:spPr>
          <a:xfrm>
            <a:off x="9768240" y="203796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62" name="Téglalap 90"/>
          <p:cNvSpPr/>
          <p:nvPr/>
        </p:nvSpPr>
        <p:spPr>
          <a:xfrm>
            <a:off x="1694880" y="189576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Rectangle 3"/>
          <p:cNvSpPr/>
          <p:nvPr/>
        </p:nvSpPr>
        <p:spPr>
          <a:xfrm>
            <a:off x="9191520" y="205380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64" name="Rectangle 3"/>
          <p:cNvSpPr/>
          <p:nvPr/>
        </p:nvSpPr>
        <p:spPr>
          <a:xfrm>
            <a:off x="4836960" y="203724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65" name="Rectangle 3"/>
          <p:cNvSpPr/>
          <p:nvPr/>
        </p:nvSpPr>
        <p:spPr>
          <a:xfrm>
            <a:off x="6316560" y="203436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66" name="Rectangle 3"/>
          <p:cNvSpPr/>
          <p:nvPr/>
        </p:nvSpPr>
        <p:spPr>
          <a:xfrm>
            <a:off x="7550640" y="2034360"/>
            <a:ext cx="63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67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468" name="Picture 6" descr="BNP_kör_yyy_but"/>
          <p:cNvPicPr/>
          <p:nvPr/>
        </p:nvPicPr>
        <p:blipFill>
          <a:blip r:embed="rId2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469" name="Picture 2" descr="https://bukkaljaertektar.hu/wp-content/uploads/2017/07/geologo_D16_x.jpg"/>
          <p:cNvPicPr/>
          <p:nvPr/>
        </p:nvPicPr>
        <p:blipFill>
          <a:blip r:embed="rId3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470" name="Rectangle 5"/>
          <p:cNvSpPr/>
          <p:nvPr/>
        </p:nvSpPr>
        <p:spPr>
          <a:xfrm>
            <a:off x="3268080" y="605880"/>
            <a:ext cx="489528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Jómarci Mészkő F. (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j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J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1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), olisztotrimma, ~191</a:t>
            </a: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 M év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Text Box 2"/>
          <p:cNvSpPr/>
          <p:nvPr/>
        </p:nvSpPr>
        <p:spPr>
          <a:xfrm>
            <a:off x="425520" y="4299840"/>
            <a:ext cx="3816360" cy="4546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Onkoidos, involutinás mészkő, Jómarci-kő (</a:t>
            </a:r>
            <a:r>
              <a:rPr b="0" lang="hu-HU" sz="1200" spc="-1" strike="noStrike" cap="small">
                <a:solidFill>
                  <a:srgbClr val="000000"/>
                </a:solidFill>
                <a:latin typeface="Arial"/>
              </a:rPr>
              <a:t>Pelikán, Budai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 szerk. 2005)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Szövegdoboz 32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Rectangle 3"/>
          <p:cNvSpPr/>
          <p:nvPr/>
        </p:nvSpPr>
        <p:spPr>
          <a:xfrm>
            <a:off x="3839040" y="202608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474" name="Kép 37" descr=""/>
          <p:cNvPicPr/>
          <p:nvPr/>
        </p:nvPicPr>
        <p:blipFill>
          <a:blip r:embed="rId4"/>
          <a:srcRect l="8608" t="0" r="7824" b="5979"/>
          <a:stretch/>
        </p:blipFill>
        <p:spPr>
          <a:xfrm>
            <a:off x="9052200" y="2297160"/>
            <a:ext cx="2969280" cy="4208400"/>
          </a:xfrm>
          <a:prstGeom prst="rect">
            <a:avLst/>
          </a:prstGeom>
          <a:ln w="0">
            <a:noFill/>
          </a:ln>
        </p:spPr>
      </p:pic>
      <p:sp>
        <p:nvSpPr>
          <p:cNvPr id="475" name="Ellipszis 38"/>
          <p:cNvSpPr/>
          <p:nvPr/>
        </p:nvSpPr>
        <p:spPr>
          <a:xfrm>
            <a:off x="9052200" y="2948760"/>
            <a:ext cx="3166920" cy="7754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476" name="Kép 1" descr=""/>
          <p:cNvPicPr/>
          <p:nvPr/>
        </p:nvPicPr>
        <p:blipFill>
          <a:blip r:embed="rId5"/>
          <a:stretch/>
        </p:blipFill>
        <p:spPr>
          <a:xfrm>
            <a:off x="434880" y="2323080"/>
            <a:ext cx="3599640" cy="1918440"/>
          </a:xfrm>
          <a:prstGeom prst="rect">
            <a:avLst/>
          </a:prstGeom>
          <a:ln w="0">
            <a:noFill/>
          </a:ln>
        </p:spPr>
      </p:pic>
      <p:pic>
        <p:nvPicPr>
          <p:cNvPr id="477" name="Kép 2" descr=""/>
          <p:cNvPicPr/>
          <p:nvPr/>
        </p:nvPicPr>
        <p:blipFill>
          <a:blip r:embed="rId6"/>
          <a:stretch/>
        </p:blipFill>
        <p:spPr>
          <a:xfrm>
            <a:off x="4449600" y="2297160"/>
            <a:ext cx="4319640" cy="2783520"/>
          </a:xfrm>
          <a:prstGeom prst="rect">
            <a:avLst/>
          </a:prstGeom>
          <a:ln w="0">
            <a:noFill/>
          </a:ln>
        </p:spPr>
      </p:pic>
      <p:sp>
        <p:nvSpPr>
          <p:cNvPr id="478" name="Téglalap 3"/>
          <p:cNvSpPr/>
          <p:nvPr/>
        </p:nvSpPr>
        <p:spPr>
          <a:xfrm>
            <a:off x="4449600" y="5155920"/>
            <a:ext cx="431964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Involutina liassica-tartalmú, biodetrituszos mészkő, Árkus-kő (</a:t>
            </a:r>
            <a:r>
              <a:rPr b="0" lang="hu-HU" sz="1200" spc="-1" strike="noStrike" cap="small">
                <a:solidFill>
                  <a:srgbClr val="000000"/>
                </a:solidFill>
                <a:latin typeface="Arial"/>
              </a:rPr>
              <a:t>Pelikán, Budai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 szerk. 2005</a:t>
            </a:r>
            <a:r>
              <a:rPr b="0" lang="it-IT" sz="12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Rectangle 3"/>
          <p:cNvSpPr/>
          <p:nvPr/>
        </p:nvSpPr>
        <p:spPr>
          <a:xfrm>
            <a:off x="7751880" y="2034720"/>
            <a:ext cx="222120" cy="903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Rectangle 3"/>
          <p:cNvSpPr/>
          <p:nvPr/>
        </p:nvSpPr>
        <p:spPr>
          <a:xfrm>
            <a:off x="9493200" y="185544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1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86256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482" name="Rectangle 3"/>
          <p:cNvSpPr/>
          <p:nvPr/>
        </p:nvSpPr>
        <p:spPr>
          <a:xfrm>
            <a:off x="5591160" y="200700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83" name="Rectangle 3"/>
          <p:cNvSpPr/>
          <p:nvPr/>
        </p:nvSpPr>
        <p:spPr>
          <a:xfrm>
            <a:off x="7751880" y="2001960"/>
            <a:ext cx="213840" cy="9900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84" name="Rectangle 3"/>
          <p:cNvSpPr/>
          <p:nvPr/>
        </p:nvSpPr>
        <p:spPr>
          <a:xfrm>
            <a:off x="9768240" y="200772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85" name="Téglalap 30"/>
          <p:cNvSpPr/>
          <p:nvPr/>
        </p:nvSpPr>
        <p:spPr>
          <a:xfrm>
            <a:off x="1694880" y="186552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Rectangle 3"/>
          <p:cNvSpPr/>
          <p:nvPr/>
        </p:nvSpPr>
        <p:spPr>
          <a:xfrm>
            <a:off x="9191520" y="202356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87" name="Rectangle 3"/>
          <p:cNvSpPr/>
          <p:nvPr/>
        </p:nvSpPr>
        <p:spPr>
          <a:xfrm>
            <a:off x="4836960" y="200736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88" name="Rectangle 3"/>
          <p:cNvSpPr/>
          <p:nvPr/>
        </p:nvSpPr>
        <p:spPr>
          <a:xfrm>
            <a:off x="7797600" y="2004120"/>
            <a:ext cx="63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489" name="Kép 2" descr=""/>
          <p:cNvPicPr/>
          <p:nvPr/>
        </p:nvPicPr>
        <p:blipFill>
          <a:blip r:embed="rId2"/>
          <a:stretch/>
        </p:blipFill>
        <p:spPr>
          <a:xfrm>
            <a:off x="2412000" y="2622240"/>
            <a:ext cx="4653720" cy="382032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490" name="Text Box 2"/>
          <p:cNvSpPr/>
          <p:nvPr/>
        </p:nvSpPr>
        <p:spPr>
          <a:xfrm>
            <a:off x="160920" y="2275200"/>
            <a:ext cx="2159640" cy="2721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Bányahegyi Radiolarit F.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Rectangle 4"/>
          <p:cNvSpPr/>
          <p:nvPr/>
        </p:nvSpPr>
        <p:spPr>
          <a:xfrm>
            <a:off x="2368080" y="2275200"/>
            <a:ext cx="4786560" cy="5158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Lökvölgyi F. alapszelvénye az Eger-Lillafüredi műút mellett 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2" name="Picture 8" descr="D:\kepek\_2017\_2017_03_12_zsindelypala\DSCF7032.JPG"/>
          <p:cNvPicPr/>
          <p:nvPr/>
        </p:nvPicPr>
        <p:blipFill>
          <a:blip r:embed="rId3"/>
          <a:stretch/>
        </p:blipFill>
        <p:spPr>
          <a:xfrm>
            <a:off x="7132320" y="2246400"/>
            <a:ext cx="1619640" cy="202536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493" name="Kép 1" descr=""/>
          <p:cNvPicPr/>
          <p:nvPr/>
        </p:nvPicPr>
        <p:blipFill>
          <a:blip r:embed="rId4"/>
          <a:stretch/>
        </p:blipFill>
        <p:spPr>
          <a:xfrm>
            <a:off x="160920" y="2610360"/>
            <a:ext cx="2159640" cy="161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494" name="Kép 3" descr=""/>
          <p:cNvPicPr/>
          <p:nvPr/>
        </p:nvPicPr>
        <p:blipFill>
          <a:blip r:embed="rId5"/>
          <a:stretch/>
        </p:blipFill>
        <p:spPr>
          <a:xfrm rot="16200000">
            <a:off x="718560" y="4027320"/>
            <a:ext cx="878400" cy="140580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495" name="Kép 4" descr=""/>
          <p:cNvPicPr/>
          <p:nvPr/>
        </p:nvPicPr>
        <p:blipFill>
          <a:blip r:embed="rId6"/>
          <a:stretch/>
        </p:blipFill>
        <p:spPr>
          <a:xfrm rot="16200000">
            <a:off x="691920" y="4955760"/>
            <a:ext cx="934920" cy="1402920"/>
          </a:xfrm>
          <a:prstGeom prst="rect">
            <a:avLst/>
          </a:prstGeom>
          <a:ln w="0">
            <a:noFill/>
          </a:ln>
        </p:spPr>
      </p:pic>
      <p:sp>
        <p:nvSpPr>
          <p:cNvPr id="496" name="Téglalap 5"/>
          <p:cNvSpPr/>
          <p:nvPr/>
        </p:nvSpPr>
        <p:spPr>
          <a:xfrm>
            <a:off x="309600" y="6391440"/>
            <a:ext cx="1851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600" spc="-1" strike="noStrike">
                <a:solidFill>
                  <a:srgbClr val="000000"/>
                </a:solidFill>
                <a:latin typeface="Calibri"/>
              </a:rPr>
              <a:t>http://epa.oszk.hu/01600/01635/00287/pdf/EPA01635_foldtani_kozlony_1998_128_2-3_273-295.pdf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Text Box 2"/>
          <p:cNvSpPr/>
          <p:nvPr/>
        </p:nvSpPr>
        <p:spPr>
          <a:xfrm>
            <a:off x="765720" y="6163920"/>
            <a:ext cx="848880" cy="2419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499"/>
              </a:spcBef>
            </a:pPr>
            <a:r>
              <a:rPr b="0" lang="hu-HU" sz="1000" spc="-1" strike="noStrike">
                <a:solidFill>
                  <a:srgbClr val="000000"/>
                </a:solidFill>
                <a:latin typeface="Arial"/>
              </a:rPr>
              <a:t>Radioláriák</a:t>
            </a:r>
            <a:endParaRPr b="0" lang="hu-H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Rectangle 3"/>
          <p:cNvSpPr/>
          <p:nvPr/>
        </p:nvSpPr>
        <p:spPr>
          <a:xfrm>
            <a:off x="6316560" y="200412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99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500" name="Picture 6" descr="BNP_kör_yyy_but"/>
          <p:cNvPicPr/>
          <p:nvPr/>
        </p:nvPicPr>
        <p:blipFill>
          <a:blip r:embed="rId7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501" name="Picture 2" descr="https://bukkaljaertektar.hu/wp-content/uploads/2017/07/geologo_D16_x.jpg"/>
          <p:cNvPicPr/>
          <p:nvPr/>
        </p:nvPicPr>
        <p:blipFill>
          <a:blip r:embed="rId8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502" name="Szövegdoboz 42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Rectangle 3"/>
          <p:cNvSpPr/>
          <p:nvPr/>
        </p:nvSpPr>
        <p:spPr>
          <a:xfrm>
            <a:off x="7516080" y="199368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04" name="Rectangle 3"/>
          <p:cNvSpPr/>
          <p:nvPr/>
        </p:nvSpPr>
        <p:spPr>
          <a:xfrm>
            <a:off x="3839040" y="199584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05" name="Rectangle 5"/>
          <p:cNvSpPr/>
          <p:nvPr/>
        </p:nvSpPr>
        <p:spPr>
          <a:xfrm>
            <a:off x="2090160" y="605880"/>
            <a:ext cx="825372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J-48, Lökvölgyi Formáció (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lv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J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2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), vékonyréteges (disztális) turbidit, </a:t>
            </a: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169,8-168,0 M év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6" name="Kép 32" descr=""/>
          <p:cNvPicPr/>
          <p:nvPr/>
        </p:nvPicPr>
        <p:blipFill>
          <a:blip r:embed="rId9"/>
          <a:srcRect l="8608" t="0" r="7824" b="5979"/>
          <a:stretch/>
        </p:blipFill>
        <p:spPr>
          <a:xfrm>
            <a:off x="9052200" y="2297160"/>
            <a:ext cx="2969280" cy="4208400"/>
          </a:xfrm>
          <a:prstGeom prst="rect">
            <a:avLst/>
          </a:prstGeom>
          <a:ln w="0">
            <a:noFill/>
          </a:ln>
        </p:spPr>
      </p:pic>
      <p:sp>
        <p:nvSpPr>
          <p:cNvPr id="507" name="Ellipszis 35"/>
          <p:cNvSpPr/>
          <p:nvPr/>
        </p:nvSpPr>
        <p:spPr>
          <a:xfrm>
            <a:off x="8961120" y="5556240"/>
            <a:ext cx="3166920" cy="11235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508" name="Picture 7" descr="Pic1Current">
            <a:hlinkClick r:id="rId10"/>
          </p:cNvPr>
          <p:cNvPicPr/>
          <p:nvPr/>
        </p:nvPicPr>
        <p:blipFill>
          <a:blip r:embed="rId11"/>
          <a:stretch/>
        </p:blipFill>
        <p:spPr>
          <a:xfrm>
            <a:off x="7132320" y="5497920"/>
            <a:ext cx="1619640" cy="114732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9" descr="7896b544-05dd-4a37-a83c-4bc2b84eee38">
            <a:hlinkClick r:id="rId12"/>
          </p:cNvPr>
          <p:cNvPicPr/>
          <p:nvPr/>
        </p:nvPicPr>
        <p:blipFill>
          <a:blip r:embed="rId13"/>
          <a:srcRect l="42823" t="43563" r="0" b="0"/>
          <a:stretch/>
        </p:blipFill>
        <p:spPr>
          <a:xfrm>
            <a:off x="7132320" y="4383720"/>
            <a:ext cx="1619640" cy="102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Rectangle 3"/>
          <p:cNvSpPr/>
          <p:nvPr/>
        </p:nvSpPr>
        <p:spPr>
          <a:xfrm>
            <a:off x="9493200" y="186372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1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87048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512" name="Rectangle 3"/>
          <p:cNvSpPr/>
          <p:nvPr/>
        </p:nvSpPr>
        <p:spPr>
          <a:xfrm>
            <a:off x="5591160" y="201528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13" name="Rectangle 3"/>
          <p:cNvSpPr/>
          <p:nvPr/>
        </p:nvSpPr>
        <p:spPr>
          <a:xfrm>
            <a:off x="9768240" y="201600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14" name="Téglalap 36"/>
          <p:cNvSpPr/>
          <p:nvPr/>
        </p:nvSpPr>
        <p:spPr>
          <a:xfrm>
            <a:off x="1694880" y="187380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Rectangle 3"/>
          <p:cNvSpPr/>
          <p:nvPr/>
        </p:nvSpPr>
        <p:spPr>
          <a:xfrm>
            <a:off x="9191520" y="203184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16" name="Rectangle 3"/>
          <p:cNvSpPr/>
          <p:nvPr/>
        </p:nvSpPr>
        <p:spPr>
          <a:xfrm>
            <a:off x="4836960" y="201564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17" name="Rectangle 3"/>
          <p:cNvSpPr/>
          <p:nvPr/>
        </p:nvSpPr>
        <p:spPr>
          <a:xfrm>
            <a:off x="6316560" y="201240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18" name="Rectangle 2"/>
          <p:cNvSpPr/>
          <p:nvPr/>
        </p:nvSpPr>
        <p:spPr>
          <a:xfrm>
            <a:off x="0" y="0"/>
            <a:ext cx="121917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anchor="ctr">
            <a:sp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19" name="Kép 1" descr=""/>
          <p:cNvPicPr/>
          <p:nvPr/>
        </p:nvPicPr>
        <p:blipFill>
          <a:blip r:embed="rId2"/>
          <a:stretch/>
        </p:blipFill>
        <p:spPr>
          <a:xfrm>
            <a:off x="7578720" y="2756880"/>
            <a:ext cx="4493160" cy="2991240"/>
          </a:xfrm>
          <a:prstGeom prst="rect">
            <a:avLst/>
          </a:prstGeom>
          <a:ln w="0">
            <a:noFill/>
          </a:ln>
        </p:spPr>
      </p:pic>
      <p:sp>
        <p:nvSpPr>
          <p:cNvPr id="520" name="Rectangle 3"/>
          <p:cNvSpPr/>
          <p:nvPr/>
        </p:nvSpPr>
        <p:spPr>
          <a:xfrm>
            <a:off x="7839000" y="5738760"/>
            <a:ext cx="4232880" cy="10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  <a:ea typeface="Times New Roman"/>
              </a:rPr>
              <a:t>A Nyugati-Bükk jura képződményeinek kapcsolata és azok rétegtani helyzete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1050" spc="-1" strike="noStrike">
                <a:solidFill>
                  <a:srgbClr val="000000"/>
                </a:solidFill>
                <a:latin typeface="Arial"/>
                <a:ea typeface="Times New Roman"/>
              </a:rPr>
              <a:t>Rövidítések: BR – Bányahegyi Radiolarit; LF – Lökvölgyi Formáció; VS – Vaskapui Homokkő; CsR –Csipkéstetői Radiolarit; OF – Oldalvölgyi Formáció; MF – Mónosbéli (Laskóvölgyi) Formáció; BL – Bükkzsérci Mészkő (Haas et al. 2011 nyomán)</a:t>
            </a:r>
            <a:endParaRPr b="0" lang="hu-HU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522" name="Picture 6" descr="BNP_kör_yyy_but"/>
          <p:cNvPicPr/>
          <p:nvPr/>
        </p:nvPicPr>
        <p:blipFill>
          <a:blip r:embed="rId3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523" name="Picture 2" descr="https://bukkaljaertektar.hu/wp-content/uploads/2017/07/geologo_D16_x.jpg"/>
          <p:cNvPicPr/>
          <p:nvPr/>
        </p:nvPicPr>
        <p:blipFill>
          <a:blip r:embed="rId4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524" name="Szövegdoboz 28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Rectangle 3"/>
          <p:cNvSpPr/>
          <p:nvPr/>
        </p:nvSpPr>
        <p:spPr>
          <a:xfrm>
            <a:off x="7516080" y="199368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26" name="Rectangle 3"/>
          <p:cNvSpPr/>
          <p:nvPr/>
        </p:nvSpPr>
        <p:spPr>
          <a:xfrm>
            <a:off x="3839040" y="200412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27" name="Rectangle 3"/>
          <p:cNvSpPr/>
          <p:nvPr/>
        </p:nvSpPr>
        <p:spPr>
          <a:xfrm>
            <a:off x="7751880" y="2010240"/>
            <a:ext cx="213840" cy="9900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28" name="Rectangle 3"/>
          <p:cNvSpPr/>
          <p:nvPr/>
        </p:nvSpPr>
        <p:spPr>
          <a:xfrm>
            <a:off x="7809840" y="2012400"/>
            <a:ext cx="45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29" name="Rectangle 5"/>
          <p:cNvSpPr/>
          <p:nvPr/>
        </p:nvSpPr>
        <p:spPr>
          <a:xfrm>
            <a:off x="1870920" y="605880"/>
            <a:ext cx="868140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Vaskapui Homokkő Formáció (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vk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J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2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), Lökvölgyi Formáció heteropikus fáciese, </a:t>
            </a: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169,8-168,3 M év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0" name="Kép 49" descr=""/>
          <p:cNvPicPr/>
          <p:nvPr/>
        </p:nvPicPr>
        <p:blipFill>
          <a:blip r:embed="rId5"/>
          <a:srcRect l="8608" t="0" r="7824" b="5979"/>
          <a:stretch/>
        </p:blipFill>
        <p:spPr>
          <a:xfrm>
            <a:off x="10793160" y="860400"/>
            <a:ext cx="1396440" cy="1979640"/>
          </a:xfrm>
          <a:prstGeom prst="rect">
            <a:avLst/>
          </a:prstGeom>
          <a:ln w="0">
            <a:noFill/>
          </a:ln>
        </p:spPr>
      </p:pic>
      <p:sp>
        <p:nvSpPr>
          <p:cNvPr id="531" name="Ellipszis 50"/>
          <p:cNvSpPr/>
          <p:nvPr/>
        </p:nvSpPr>
        <p:spPr>
          <a:xfrm>
            <a:off x="10740240" y="2402640"/>
            <a:ext cx="1467720" cy="523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532" name="Egyenes összekötő 4"/>
          <p:cNvCxnSpPr/>
          <p:nvPr/>
        </p:nvCxnSpPr>
        <p:spPr>
          <a:xfrm flipV="1">
            <a:off x="7951680" y="6466680"/>
            <a:ext cx="1435320" cy="8280"/>
          </a:xfrm>
          <a:prstGeom prst="straightConnector1">
            <a:avLst/>
          </a:prstGeom>
          <a:ln w="19050">
            <a:solidFill>
              <a:srgbClr val="ff0000"/>
            </a:solidFill>
          </a:ln>
        </p:spPr>
      </p:cxnSp>
      <p:sp>
        <p:nvSpPr>
          <p:cNvPr id="533" name="Ellipszis 38"/>
          <p:cNvSpPr/>
          <p:nvPr/>
        </p:nvSpPr>
        <p:spPr>
          <a:xfrm>
            <a:off x="8425800" y="4760280"/>
            <a:ext cx="322560" cy="300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534" name="Kép 10" descr=""/>
          <p:cNvPicPr/>
          <p:nvPr/>
        </p:nvPicPr>
        <p:blipFill>
          <a:blip r:embed="rId6"/>
          <a:srcRect l="30801" t="17611" r="9136" b="33686"/>
          <a:stretch/>
        </p:blipFill>
        <p:spPr>
          <a:xfrm>
            <a:off x="152640" y="2265480"/>
            <a:ext cx="3599640" cy="2188800"/>
          </a:xfrm>
          <a:prstGeom prst="rect">
            <a:avLst/>
          </a:prstGeom>
          <a:ln w="0">
            <a:noFill/>
          </a:ln>
        </p:spPr>
      </p:pic>
      <p:pic>
        <p:nvPicPr>
          <p:cNvPr id="535" name="Kép 11" descr=""/>
          <p:cNvPicPr/>
          <p:nvPr/>
        </p:nvPicPr>
        <p:blipFill>
          <a:blip r:embed="rId7"/>
          <a:stretch/>
        </p:blipFill>
        <p:spPr>
          <a:xfrm>
            <a:off x="3939120" y="2265480"/>
            <a:ext cx="3599640" cy="2699640"/>
          </a:xfrm>
          <a:prstGeom prst="rect">
            <a:avLst/>
          </a:prstGeom>
          <a:ln w="0">
            <a:noFill/>
          </a:ln>
        </p:spPr>
      </p:pic>
      <p:sp>
        <p:nvSpPr>
          <p:cNvPr id="536" name="Téglalap 41"/>
          <p:cNvSpPr/>
          <p:nvPr/>
        </p:nvSpPr>
        <p:spPr>
          <a:xfrm>
            <a:off x="4087440" y="4941000"/>
            <a:ext cx="33026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Szarvaskő, Újhatár-völgyi bánya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7" name="Téglalap 46"/>
          <p:cNvSpPr/>
          <p:nvPr/>
        </p:nvSpPr>
        <p:spPr>
          <a:xfrm>
            <a:off x="212400" y="4413960"/>
            <a:ext cx="33026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Denevér-táró közelében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8" name="Kép 51" descr=""/>
          <p:cNvPicPr/>
          <p:nvPr/>
        </p:nvPicPr>
        <p:blipFill>
          <a:blip r:embed="rId8"/>
          <a:stretch/>
        </p:blipFill>
        <p:spPr>
          <a:xfrm>
            <a:off x="152640" y="4656960"/>
            <a:ext cx="3599640" cy="2036160"/>
          </a:xfrm>
          <a:prstGeom prst="rect">
            <a:avLst/>
          </a:prstGeom>
          <a:ln w="0">
            <a:noFill/>
          </a:ln>
        </p:spPr>
      </p:pic>
      <p:pic>
        <p:nvPicPr>
          <p:cNvPr id="539" name="Picture 2" descr="https://upload.wikimedia.org/wikipedia/commons/thumb/2/22/Subduction-hu.svg/1194px-Subduction-hu.svg.png"/>
          <p:cNvPicPr/>
          <p:nvPr/>
        </p:nvPicPr>
        <p:blipFill>
          <a:blip r:embed="rId9"/>
          <a:stretch/>
        </p:blipFill>
        <p:spPr>
          <a:xfrm>
            <a:off x="4515840" y="5211000"/>
            <a:ext cx="2412000" cy="1629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Rectangle 3"/>
          <p:cNvSpPr/>
          <p:nvPr/>
        </p:nvSpPr>
        <p:spPr>
          <a:xfrm>
            <a:off x="9493200" y="186372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1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87048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542" name="Rectangle 3"/>
          <p:cNvSpPr/>
          <p:nvPr/>
        </p:nvSpPr>
        <p:spPr>
          <a:xfrm>
            <a:off x="5591160" y="201528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43" name="Rectangle 3"/>
          <p:cNvSpPr/>
          <p:nvPr/>
        </p:nvSpPr>
        <p:spPr>
          <a:xfrm>
            <a:off x="9768240" y="201600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44" name="Téglalap 36"/>
          <p:cNvSpPr/>
          <p:nvPr/>
        </p:nvSpPr>
        <p:spPr>
          <a:xfrm>
            <a:off x="1694880" y="187380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5" name="Rectangle 3"/>
          <p:cNvSpPr/>
          <p:nvPr/>
        </p:nvSpPr>
        <p:spPr>
          <a:xfrm>
            <a:off x="9191520" y="203184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46" name="Rectangle 3"/>
          <p:cNvSpPr/>
          <p:nvPr/>
        </p:nvSpPr>
        <p:spPr>
          <a:xfrm>
            <a:off x="4836960" y="201564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47" name="Rectangle 3"/>
          <p:cNvSpPr/>
          <p:nvPr/>
        </p:nvSpPr>
        <p:spPr>
          <a:xfrm>
            <a:off x="6316560" y="201240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48" name="Rectangle 2"/>
          <p:cNvSpPr/>
          <p:nvPr/>
        </p:nvSpPr>
        <p:spPr>
          <a:xfrm>
            <a:off x="0" y="0"/>
            <a:ext cx="121917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anchor="ctr">
            <a:sp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49" name="Kép 1" descr=""/>
          <p:cNvPicPr/>
          <p:nvPr/>
        </p:nvPicPr>
        <p:blipFill>
          <a:blip r:embed="rId2"/>
          <a:stretch/>
        </p:blipFill>
        <p:spPr>
          <a:xfrm>
            <a:off x="7578720" y="2756880"/>
            <a:ext cx="4493160" cy="2991240"/>
          </a:xfrm>
          <a:prstGeom prst="rect">
            <a:avLst/>
          </a:prstGeom>
          <a:ln w="0">
            <a:noFill/>
          </a:ln>
        </p:spPr>
      </p:pic>
      <p:sp>
        <p:nvSpPr>
          <p:cNvPr id="550" name="Rectangle 3"/>
          <p:cNvSpPr/>
          <p:nvPr/>
        </p:nvSpPr>
        <p:spPr>
          <a:xfrm>
            <a:off x="7839000" y="5738760"/>
            <a:ext cx="4232880" cy="10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  <a:ea typeface="Times New Roman"/>
              </a:rPr>
              <a:t>A Nyugati-Bükk jura képződményeinek kapcsolata és azok rétegtani helyzete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1050" spc="-1" strike="noStrike">
                <a:solidFill>
                  <a:srgbClr val="000000"/>
                </a:solidFill>
                <a:latin typeface="Arial"/>
                <a:ea typeface="Times New Roman"/>
              </a:rPr>
              <a:t>Rövidítések: BR – Bányahegyi Radiolarit; LF – Lökvölgyi Formáció; VS – Vaskapui Homokkő; CsR –Csipkéstetői Radiolarit; OF – Oldalvölgyi Formáció; MF – Mónosbéli (Laskóvölgyi) Formáció; BL – Bükkzsérci Mészkő (Haas et al. 2011 nyomán)</a:t>
            </a:r>
            <a:endParaRPr b="0" lang="hu-HU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552" name="Picture 6" descr="BNP_kör_yyy_but"/>
          <p:cNvPicPr/>
          <p:nvPr/>
        </p:nvPicPr>
        <p:blipFill>
          <a:blip r:embed="rId3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553" name="Picture 2" descr="https://bukkaljaertektar.hu/wp-content/uploads/2017/07/geologo_D16_x.jpg"/>
          <p:cNvPicPr/>
          <p:nvPr/>
        </p:nvPicPr>
        <p:blipFill>
          <a:blip r:embed="rId4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554" name="Szövegdoboz 28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5" name="Rectangle 3"/>
          <p:cNvSpPr/>
          <p:nvPr/>
        </p:nvSpPr>
        <p:spPr>
          <a:xfrm>
            <a:off x="7516080" y="199368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56" name="Rectangle 3"/>
          <p:cNvSpPr/>
          <p:nvPr/>
        </p:nvSpPr>
        <p:spPr>
          <a:xfrm>
            <a:off x="3839040" y="200412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57" name="Rectangle 3"/>
          <p:cNvSpPr/>
          <p:nvPr/>
        </p:nvSpPr>
        <p:spPr>
          <a:xfrm>
            <a:off x="7751880" y="2010240"/>
            <a:ext cx="213840" cy="9900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58" name="Rectangle 3"/>
          <p:cNvSpPr/>
          <p:nvPr/>
        </p:nvSpPr>
        <p:spPr>
          <a:xfrm>
            <a:off x="7823880" y="2012400"/>
            <a:ext cx="45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59" name="Rectangle 5"/>
          <p:cNvSpPr/>
          <p:nvPr/>
        </p:nvSpPr>
        <p:spPr>
          <a:xfrm>
            <a:off x="2167200" y="605880"/>
            <a:ext cx="809676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Oldalvölgyi Formáció (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ov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J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2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), Csipkéstetői Radiolarit T., Rocskavölgyi T. </a:t>
            </a: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168,5-167,8 M év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0" name="Kép 49" descr=""/>
          <p:cNvPicPr/>
          <p:nvPr/>
        </p:nvPicPr>
        <p:blipFill>
          <a:blip r:embed="rId5"/>
          <a:srcRect l="8608" t="0" r="7824" b="5979"/>
          <a:stretch/>
        </p:blipFill>
        <p:spPr>
          <a:xfrm>
            <a:off x="10793160" y="860400"/>
            <a:ext cx="1396440" cy="1979640"/>
          </a:xfrm>
          <a:prstGeom prst="rect">
            <a:avLst/>
          </a:prstGeom>
          <a:ln w="0">
            <a:noFill/>
          </a:ln>
        </p:spPr>
      </p:pic>
      <p:sp>
        <p:nvSpPr>
          <p:cNvPr id="561" name="Ellipszis 50"/>
          <p:cNvSpPr/>
          <p:nvPr/>
        </p:nvSpPr>
        <p:spPr>
          <a:xfrm>
            <a:off x="10740240" y="2402640"/>
            <a:ext cx="1467720" cy="523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562" name="Egyenes összekötő 4"/>
          <p:cNvCxnSpPr/>
          <p:nvPr/>
        </p:nvCxnSpPr>
        <p:spPr>
          <a:xfrm flipV="1">
            <a:off x="7910280" y="6627960"/>
            <a:ext cx="1281600" cy="3600"/>
          </a:xfrm>
          <a:prstGeom prst="straightConnector1">
            <a:avLst/>
          </a:prstGeom>
          <a:ln w="19050">
            <a:solidFill>
              <a:srgbClr val="ff0000"/>
            </a:solidFill>
          </a:ln>
        </p:spPr>
      </p:cxnSp>
      <p:sp>
        <p:nvSpPr>
          <p:cNvPr id="563" name="Ellipszis 38"/>
          <p:cNvSpPr/>
          <p:nvPr/>
        </p:nvSpPr>
        <p:spPr>
          <a:xfrm>
            <a:off x="8911800" y="3664800"/>
            <a:ext cx="322560" cy="300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64" name="Téglalap 41"/>
          <p:cNvSpPr/>
          <p:nvPr/>
        </p:nvSpPr>
        <p:spPr>
          <a:xfrm>
            <a:off x="4512600" y="4737240"/>
            <a:ext cx="25599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Felsőtárkány, Oldal-völgy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5" name="Ellipszis 34"/>
          <p:cNvSpPr/>
          <p:nvPr/>
        </p:nvSpPr>
        <p:spPr>
          <a:xfrm>
            <a:off x="10748520" y="3837240"/>
            <a:ext cx="322560" cy="30024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566" name="Egyenes összekötő 46"/>
          <p:cNvCxnSpPr/>
          <p:nvPr/>
        </p:nvCxnSpPr>
        <p:spPr>
          <a:xfrm>
            <a:off x="11259000" y="6470640"/>
            <a:ext cx="232920" cy="4320"/>
          </a:xfrm>
          <a:prstGeom prst="straightConnector1">
            <a:avLst/>
          </a:prstGeom>
          <a:ln w="19050">
            <a:solidFill>
              <a:srgbClr val="ff0000"/>
            </a:solidFill>
          </a:ln>
        </p:spPr>
      </p:cxnSp>
      <p:cxnSp>
        <p:nvCxnSpPr>
          <p:cNvPr id="567" name="Egyenes összekötő 48"/>
          <p:cNvCxnSpPr/>
          <p:nvPr/>
        </p:nvCxnSpPr>
        <p:spPr>
          <a:xfrm>
            <a:off x="9511920" y="6470640"/>
            <a:ext cx="1629720" cy="36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</a:ln>
        </p:spPr>
      </p:cxnSp>
      <p:pic>
        <p:nvPicPr>
          <p:cNvPr id="568" name="Picture 2" descr="https://upload.wikimedia.org/wikipedia/commons/thumb/2/22/Subduction-hu.svg/1194px-Subduction-hu.svg.png"/>
          <p:cNvPicPr/>
          <p:nvPr/>
        </p:nvPicPr>
        <p:blipFill>
          <a:blip r:embed="rId6"/>
          <a:stretch/>
        </p:blipFill>
        <p:spPr>
          <a:xfrm>
            <a:off x="4515840" y="5211000"/>
            <a:ext cx="2412000" cy="1629360"/>
          </a:xfrm>
          <a:prstGeom prst="rect">
            <a:avLst/>
          </a:prstGeom>
          <a:ln w="0">
            <a:noFill/>
          </a:ln>
        </p:spPr>
      </p:pic>
      <p:pic>
        <p:nvPicPr>
          <p:cNvPr id="569" name="Kép 8" descr=""/>
          <p:cNvPicPr/>
          <p:nvPr/>
        </p:nvPicPr>
        <p:blipFill>
          <a:blip r:embed="rId7"/>
          <a:srcRect l="0" t="5420" r="26088" b="26488"/>
          <a:stretch/>
        </p:blipFill>
        <p:spPr>
          <a:xfrm>
            <a:off x="4005360" y="2283840"/>
            <a:ext cx="3599640" cy="2486880"/>
          </a:xfrm>
          <a:prstGeom prst="rect">
            <a:avLst/>
          </a:prstGeom>
          <a:ln w="0">
            <a:noFill/>
          </a:ln>
        </p:spPr>
      </p:pic>
      <p:pic>
        <p:nvPicPr>
          <p:cNvPr id="570" name="Kép 15" descr=""/>
          <p:cNvPicPr/>
          <p:nvPr/>
        </p:nvPicPr>
        <p:blipFill>
          <a:blip r:embed="rId8"/>
          <a:srcRect l="0" t="14244" r="0" b="7955"/>
          <a:stretch/>
        </p:blipFill>
        <p:spPr>
          <a:xfrm>
            <a:off x="239040" y="2295000"/>
            <a:ext cx="3599640" cy="21002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571" name="Picture 3" descr="DSCF0006"/>
          <p:cNvPicPr/>
          <p:nvPr/>
        </p:nvPicPr>
        <p:blipFill>
          <a:blip r:embed="rId9"/>
          <a:srcRect l="0" t="4486" r="0" b="4157"/>
          <a:stretch/>
        </p:blipFill>
        <p:spPr>
          <a:xfrm>
            <a:off x="239040" y="4447440"/>
            <a:ext cx="3599640" cy="226512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572" name="Text Box 2"/>
          <p:cNvSpPr/>
          <p:nvPr/>
        </p:nvSpPr>
        <p:spPr>
          <a:xfrm>
            <a:off x="1414440" y="4434840"/>
            <a:ext cx="253944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Bélapátfalva, Bél-kő, palabánya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Rectangle 3"/>
          <p:cNvSpPr/>
          <p:nvPr/>
        </p:nvSpPr>
        <p:spPr>
          <a:xfrm>
            <a:off x="9493200" y="186372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4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87048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575" name="Rectangle 3"/>
          <p:cNvSpPr/>
          <p:nvPr/>
        </p:nvSpPr>
        <p:spPr>
          <a:xfrm>
            <a:off x="5591160" y="201528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76" name="Rectangle 3"/>
          <p:cNvSpPr/>
          <p:nvPr/>
        </p:nvSpPr>
        <p:spPr>
          <a:xfrm>
            <a:off x="9768240" y="201600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77" name="Téglalap 36"/>
          <p:cNvSpPr/>
          <p:nvPr/>
        </p:nvSpPr>
        <p:spPr>
          <a:xfrm>
            <a:off x="1694880" y="187380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8" name="Rectangle 3"/>
          <p:cNvSpPr/>
          <p:nvPr/>
        </p:nvSpPr>
        <p:spPr>
          <a:xfrm>
            <a:off x="9191520" y="203184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79" name="Rectangle 3"/>
          <p:cNvSpPr/>
          <p:nvPr/>
        </p:nvSpPr>
        <p:spPr>
          <a:xfrm>
            <a:off x="4836960" y="201564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80" name="Rectangle 3"/>
          <p:cNvSpPr/>
          <p:nvPr/>
        </p:nvSpPr>
        <p:spPr>
          <a:xfrm>
            <a:off x="6316560" y="201240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81" name="Rectangle 2"/>
          <p:cNvSpPr/>
          <p:nvPr/>
        </p:nvSpPr>
        <p:spPr>
          <a:xfrm>
            <a:off x="0" y="0"/>
            <a:ext cx="121917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anchor="ctr">
            <a:sp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2" name="Kép 1" descr=""/>
          <p:cNvPicPr/>
          <p:nvPr/>
        </p:nvPicPr>
        <p:blipFill>
          <a:blip r:embed="rId2"/>
          <a:stretch/>
        </p:blipFill>
        <p:spPr>
          <a:xfrm>
            <a:off x="7578720" y="2756880"/>
            <a:ext cx="4493160" cy="2991240"/>
          </a:xfrm>
          <a:prstGeom prst="rect">
            <a:avLst/>
          </a:prstGeom>
          <a:ln w="0">
            <a:noFill/>
          </a:ln>
        </p:spPr>
      </p:pic>
      <p:sp>
        <p:nvSpPr>
          <p:cNvPr id="583" name="Rectangle 3"/>
          <p:cNvSpPr/>
          <p:nvPr/>
        </p:nvSpPr>
        <p:spPr>
          <a:xfrm>
            <a:off x="7839000" y="5738760"/>
            <a:ext cx="4232880" cy="10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  <a:ea typeface="Times New Roman"/>
              </a:rPr>
              <a:t>A Nyugati-Bükk jura képződményeinek kapcsolata és azok rétegtani helyzete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1050" spc="-1" strike="noStrike">
                <a:solidFill>
                  <a:srgbClr val="000000"/>
                </a:solidFill>
                <a:latin typeface="Arial"/>
                <a:ea typeface="Times New Roman"/>
              </a:rPr>
              <a:t>Rövidítések: BR – Bányahegyi Radiolarit; LF – Lökvölgyi Formáció; VS – Vaskapui Homokkő; CsR –Csipkéstetői Radiolarit; OF – Oldalvölgyi Formáció; MF – Mónosbéli (Laskóvölgyi) Formáció; BL – Bükkzsérci Mészkő (Haas et al. 2011 nyomán)</a:t>
            </a:r>
            <a:endParaRPr b="0" lang="hu-HU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585" name="Picture 6" descr="BNP_kör_yyy_but"/>
          <p:cNvPicPr/>
          <p:nvPr/>
        </p:nvPicPr>
        <p:blipFill>
          <a:blip r:embed="rId3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586" name="Picture 2" descr="https://bukkaljaertektar.hu/wp-content/uploads/2017/07/geologo_D16_x.jpg"/>
          <p:cNvPicPr/>
          <p:nvPr/>
        </p:nvPicPr>
        <p:blipFill>
          <a:blip r:embed="rId4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587" name="Szövegdoboz 28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8" name="Rectangle 3"/>
          <p:cNvSpPr/>
          <p:nvPr/>
        </p:nvSpPr>
        <p:spPr>
          <a:xfrm>
            <a:off x="7516080" y="199368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89" name="Rectangle 3"/>
          <p:cNvSpPr/>
          <p:nvPr/>
        </p:nvSpPr>
        <p:spPr>
          <a:xfrm>
            <a:off x="3839040" y="200412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90" name="Rectangle 3"/>
          <p:cNvSpPr/>
          <p:nvPr/>
        </p:nvSpPr>
        <p:spPr>
          <a:xfrm>
            <a:off x="7751880" y="2010240"/>
            <a:ext cx="213840" cy="9900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91" name="Rectangle 3"/>
          <p:cNvSpPr/>
          <p:nvPr/>
        </p:nvSpPr>
        <p:spPr>
          <a:xfrm>
            <a:off x="7881480" y="2012400"/>
            <a:ext cx="45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92" name="Rectangle 5"/>
          <p:cNvSpPr/>
          <p:nvPr/>
        </p:nvSpPr>
        <p:spPr>
          <a:xfrm>
            <a:off x="2167200" y="605880"/>
            <a:ext cx="803088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Laskóvölgyi F. (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l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J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2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) olisztosztróma </a:t>
            </a: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167,8-166 M év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, Bükkzsérci Mészkő F. </a:t>
            </a: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168-167 M év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3" name="Kép 49" descr=""/>
          <p:cNvPicPr/>
          <p:nvPr/>
        </p:nvPicPr>
        <p:blipFill>
          <a:blip r:embed="rId5"/>
          <a:srcRect l="8608" t="0" r="7824" b="5979"/>
          <a:stretch/>
        </p:blipFill>
        <p:spPr>
          <a:xfrm>
            <a:off x="10793160" y="860400"/>
            <a:ext cx="1396440" cy="1979640"/>
          </a:xfrm>
          <a:prstGeom prst="rect">
            <a:avLst/>
          </a:prstGeom>
          <a:ln w="0">
            <a:noFill/>
          </a:ln>
        </p:spPr>
      </p:pic>
      <p:sp>
        <p:nvSpPr>
          <p:cNvPr id="594" name="Ellipszis 50"/>
          <p:cNvSpPr/>
          <p:nvPr/>
        </p:nvSpPr>
        <p:spPr>
          <a:xfrm>
            <a:off x="10705320" y="1981440"/>
            <a:ext cx="1467720" cy="523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595" name="Egyenes összekötő 4"/>
          <p:cNvCxnSpPr/>
          <p:nvPr/>
        </p:nvCxnSpPr>
        <p:spPr>
          <a:xfrm flipV="1">
            <a:off x="9599040" y="6622920"/>
            <a:ext cx="2008080" cy="8640"/>
          </a:xfrm>
          <a:prstGeom prst="straightConnector1">
            <a:avLst/>
          </a:prstGeom>
          <a:ln w="19050">
            <a:solidFill>
              <a:srgbClr val="ff0000"/>
            </a:solidFill>
          </a:ln>
        </p:spPr>
      </p:cxnSp>
      <p:sp>
        <p:nvSpPr>
          <p:cNvPr id="596" name="Ellipszis 38"/>
          <p:cNvSpPr/>
          <p:nvPr/>
        </p:nvSpPr>
        <p:spPr>
          <a:xfrm>
            <a:off x="9867600" y="3162960"/>
            <a:ext cx="322560" cy="300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97" name="Téglalap 41"/>
          <p:cNvSpPr/>
          <p:nvPr/>
        </p:nvSpPr>
        <p:spPr>
          <a:xfrm>
            <a:off x="4307040" y="3378600"/>
            <a:ext cx="29001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Bükkzsérc, Patkó-szikla alatti kőfejtő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98" name="Egyenes összekötő 46"/>
          <p:cNvCxnSpPr/>
          <p:nvPr/>
        </p:nvCxnSpPr>
        <p:spPr>
          <a:xfrm>
            <a:off x="11695680" y="6618960"/>
            <a:ext cx="232560" cy="4320"/>
          </a:xfrm>
          <a:prstGeom prst="straightConnector1">
            <a:avLst/>
          </a:prstGeom>
          <a:ln w="19050">
            <a:solidFill>
              <a:srgbClr val="ff0000"/>
            </a:solidFill>
          </a:ln>
        </p:spPr>
      </p:cxnSp>
      <p:pic>
        <p:nvPicPr>
          <p:cNvPr id="599" name="Picture 2" descr="https://upload.wikimedia.org/wikipedia/commons/thumb/2/22/Subduction-hu.svg/1194px-Subduction-hu.svg.png"/>
          <p:cNvPicPr/>
          <p:nvPr/>
        </p:nvPicPr>
        <p:blipFill>
          <a:blip r:embed="rId6"/>
          <a:stretch/>
        </p:blipFill>
        <p:spPr>
          <a:xfrm>
            <a:off x="4654440" y="5443560"/>
            <a:ext cx="2067840" cy="1396800"/>
          </a:xfrm>
          <a:prstGeom prst="rect">
            <a:avLst/>
          </a:prstGeom>
          <a:ln w="0">
            <a:noFill/>
          </a:ln>
        </p:spPr>
      </p:pic>
      <p:sp>
        <p:nvSpPr>
          <p:cNvPr id="600" name="Text Box 2"/>
          <p:cNvSpPr/>
          <p:nvPr/>
        </p:nvSpPr>
        <p:spPr>
          <a:xfrm>
            <a:off x="678960" y="4388760"/>
            <a:ext cx="253944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Bátor, Nagy-oldal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1" name="Kép 3" descr=""/>
          <p:cNvPicPr/>
          <p:nvPr/>
        </p:nvPicPr>
        <p:blipFill>
          <a:blip r:embed="rId7"/>
          <a:srcRect l="0" t="0" r="0" b="19525"/>
          <a:stretch/>
        </p:blipFill>
        <p:spPr>
          <a:xfrm>
            <a:off x="148680" y="2243160"/>
            <a:ext cx="3599640" cy="2172600"/>
          </a:xfrm>
          <a:prstGeom prst="rect">
            <a:avLst/>
          </a:prstGeom>
          <a:ln w="0">
            <a:noFill/>
          </a:ln>
        </p:spPr>
      </p:pic>
      <p:pic>
        <p:nvPicPr>
          <p:cNvPr id="602" name="Kép 10" descr=""/>
          <p:cNvPicPr/>
          <p:nvPr/>
        </p:nvPicPr>
        <p:blipFill>
          <a:blip r:embed="rId8"/>
          <a:srcRect l="0" t="17977" r="0" b="37475"/>
          <a:stretch/>
        </p:blipFill>
        <p:spPr>
          <a:xfrm>
            <a:off x="3853440" y="2221560"/>
            <a:ext cx="3599640" cy="1202400"/>
          </a:xfrm>
          <a:prstGeom prst="rect">
            <a:avLst/>
          </a:prstGeom>
          <a:ln w="0">
            <a:noFill/>
          </a:ln>
        </p:spPr>
      </p:pic>
      <p:pic>
        <p:nvPicPr>
          <p:cNvPr id="603" name="Kép 12" descr=""/>
          <p:cNvPicPr/>
          <p:nvPr/>
        </p:nvPicPr>
        <p:blipFill>
          <a:blip r:embed="rId9"/>
          <a:srcRect l="0" t="17260" r="0" b="0"/>
          <a:stretch/>
        </p:blipFill>
        <p:spPr>
          <a:xfrm>
            <a:off x="4248360" y="3618720"/>
            <a:ext cx="2879640" cy="1824480"/>
          </a:xfrm>
          <a:prstGeom prst="rect">
            <a:avLst/>
          </a:prstGeom>
          <a:ln w="0">
            <a:noFill/>
          </a:ln>
        </p:spPr>
      </p:pic>
      <p:sp>
        <p:nvSpPr>
          <p:cNvPr id="604" name="Ellipszis 54"/>
          <p:cNvSpPr/>
          <p:nvPr/>
        </p:nvSpPr>
        <p:spPr>
          <a:xfrm>
            <a:off x="8912880" y="2955240"/>
            <a:ext cx="322560" cy="300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05" name="Ellipszis 55"/>
          <p:cNvSpPr/>
          <p:nvPr/>
        </p:nvSpPr>
        <p:spPr>
          <a:xfrm>
            <a:off x="10722240" y="2402640"/>
            <a:ext cx="1467720" cy="523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606" name="Egyenes összekötő 52"/>
          <p:cNvCxnSpPr/>
          <p:nvPr/>
        </p:nvCxnSpPr>
        <p:spPr>
          <a:xfrm flipV="1">
            <a:off x="7947720" y="6779520"/>
            <a:ext cx="1126800" cy="8640"/>
          </a:xfrm>
          <a:prstGeom prst="straightConnector1">
            <a:avLst/>
          </a:prstGeom>
          <a:ln w="19050">
            <a:solidFill>
              <a:srgbClr val="ff0000"/>
            </a:solidFill>
          </a:ln>
        </p:spPr>
      </p:cxnSp>
      <p:pic>
        <p:nvPicPr>
          <p:cNvPr id="607" name="Kép 8" descr=""/>
          <p:cNvPicPr/>
          <p:nvPr/>
        </p:nvPicPr>
        <p:blipFill>
          <a:blip r:embed="rId10"/>
          <a:srcRect l="0" t="0" r="0" b="24490"/>
          <a:stretch/>
        </p:blipFill>
        <p:spPr>
          <a:xfrm>
            <a:off x="148680" y="4696560"/>
            <a:ext cx="3599640" cy="2038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D:\1MENT\BNPISZH\2019\Geopark\Nevzesi_anyag\BvG_eloadas_Csopak\BvG_foldtani_terkep.jpg"/>
          <p:cNvPicPr/>
          <p:nvPr/>
        </p:nvPicPr>
        <p:blipFill>
          <a:blip r:embed="rId1"/>
          <a:stretch/>
        </p:blipFill>
        <p:spPr>
          <a:xfrm>
            <a:off x="3682440" y="1524960"/>
            <a:ext cx="5286960" cy="5082840"/>
          </a:xfrm>
          <a:prstGeom prst="rect">
            <a:avLst/>
          </a:prstGeom>
          <a:ln w="0">
            <a:noFill/>
          </a:ln>
        </p:spPr>
      </p:pic>
      <p:sp>
        <p:nvSpPr>
          <p:cNvPr id="139" name="Rectangle 3"/>
          <p:cNvSpPr/>
          <p:nvPr/>
        </p:nvSpPr>
        <p:spPr>
          <a:xfrm>
            <a:off x="3682440" y="868680"/>
            <a:ext cx="5286960" cy="394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hu-HU" sz="2000" spc="-1" strike="noStrike">
                <a:solidFill>
                  <a:srgbClr val="000000"/>
                </a:solidFill>
                <a:latin typeface="Arial"/>
              </a:rPr>
              <a:t>Bükk-vidék UNESCO Gobális Geopark 2017.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Picture 2" descr=""/>
          <p:cNvPicPr/>
          <p:nvPr/>
        </p:nvPicPr>
        <p:blipFill>
          <a:blip r:embed="rId2"/>
          <a:stretch/>
        </p:blipFill>
        <p:spPr>
          <a:xfrm>
            <a:off x="9228600" y="3383280"/>
            <a:ext cx="1830600" cy="3215520"/>
          </a:xfrm>
          <a:prstGeom prst="rect">
            <a:avLst/>
          </a:prstGeom>
          <a:ln w="9525">
            <a:noFill/>
          </a:ln>
        </p:spPr>
      </p:pic>
      <p:pic>
        <p:nvPicPr>
          <p:cNvPr id="141" name="Picture 2" descr="http://regi.bnpi.hu/kep/6374.jpg"/>
          <p:cNvPicPr/>
          <p:nvPr/>
        </p:nvPicPr>
        <p:blipFill>
          <a:blip r:embed="rId3"/>
          <a:stretch/>
        </p:blipFill>
        <p:spPr>
          <a:xfrm>
            <a:off x="1407600" y="919800"/>
            <a:ext cx="1907640" cy="1106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142" name="Picture 4" descr="Bükk-vidék Geopark vándorkiállítás | Aldebro.hu"/>
          <p:cNvPicPr/>
          <p:nvPr/>
        </p:nvPicPr>
        <p:blipFill>
          <a:blip r:embed="rId4"/>
          <a:stretch/>
        </p:blipFill>
        <p:spPr>
          <a:xfrm>
            <a:off x="1407600" y="5672160"/>
            <a:ext cx="1907640" cy="107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143" name="Picture 6" descr="Geopark felterjesztési dokumentum - Bükki Nemzeti Park Igazgatóság"/>
          <p:cNvPicPr/>
          <p:nvPr/>
        </p:nvPicPr>
        <p:blipFill>
          <a:blip r:embed="rId5"/>
          <a:stretch/>
        </p:blipFill>
        <p:spPr>
          <a:xfrm>
            <a:off x="1407600" y="2071800"/>
            <a:ext cx="1907640" cy="98136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144" name="Picture 8" descr="https://www.bnpi.hu/msite/194/63dfd9ad78b1c25fc088305248564564.jpg"/>
          <p:cNvPicPr/>
          <p:nvPr/>
        </p:nvPicPr>
        <p:blipFill>
          <a:blip r:embed="rId6"/>
          <a:stretch/>
        </p:blipFill>
        <p:spPr>
          <a:xfrm>
            <a:off x="1407600" y="4258800"/>
            <a:ext cx="1907640" cy="1367640"/>
          </a:xfrm>
          <a:prstGeom prst="rect">
            <a:avLst/>
          </a:prstGeom>
          <a:ln w="0">
            <a:noFill/>
          </a:ln>
        </p:spPr>
      </p:pic>
      <p:pic>
        <p:nvPicPr>
          <p:cNvPr id="145" name="Kép 18" descr=""/>
          <p:cNvPicPr/>
          <p:nvPr/>
        </p:nvPicPr>
        <p:blipFill>
          <a:blip r:embed="rId7"/>
          <a:stretch/>
        </p:blipFill>
        <p:spPr>
          <a:xfrm>
            <a:off x="1407600" y="3110400"/>
            <a:ext cx="1907640" cy="111456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146" name="Picture 2" descr="https://unesco.hu/data/articles/107/1072/article-107263/zarokep_fit_800x10000.jpg?key=7042407ce53b523cc2f5abc77367dc6f"/>
          <p:cNvPicPr/>
          <p:nvPr/>
        </p:nvPicPr>
        <p:blipFill>
          <a:blip r:embed="rId8"/>
          <a:stretch/>
        </p:blipFill>
        <p:spPr>
          <a:xfrm>
            <a:off x="9228600" y="1524960"/>
            <a:ext cx="1765800" cy="1765800"/>
          </a:xfrm>
          <a:prstGeom prst="rect">
            <a:avLst/>
          </a:prstGeom>
          <a:ln w="0">
            <a:noFill/>
          </a:ln>
        </p:spPr>
      </p:pic>
      <p:sp>
        <p:nvSpPr>
          <p:cNvPr id="147" name="Téglalap 1"/>
          <p:cNvSpPr/>
          <p:nvPr/>
        </p:nvSpPr>
        <p:spPr>
          <a:xfrm>
            <a:off x="5298480" y="1217880"/>
            <a:ext cx="18558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109 település, 2817 km</a:t>
            </a:r>
            <a:r>
              <a:rPr b="0" lang="hu-HU" sz="1200" spc="-1" strike="noStrike" baseline="30000">
                <a:solidFill>
                  <a:srgbClr val="000000"/>
                </a:solidFill>
                <a:latin typeface="Arial"/>
              </a:rPr>
              <a:t>2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149" name="Picture 6" descr="BNP_kör_yyy_but"/>
          <p:cNvPicPr/>
          <p:nvPr/>
        </p:nvPicPr>
        <p:blipFill>
          <a:blip r:embed="rId9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150" name="Picture 2" descr="https://bukkaljaertektar.hu/wp-content/uploads/2017/07/geologo_D16_x.jpg"/>
          <p:cNvPicPr/>
          <p:nvPr/>
        </p:nvPicPr>
        <p:blipFill>
          <a:blip r:embed="rId10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51" name="Szövegdoboz 16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Rectangle 3"/>
          <p:cNvSpPr/>
          <p:nvPr/>
        </p:nvSpPr>
        <p:spPr>
          <a:xfrm>
            <a:off x="9493200" y="186372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9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87048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610" name="Rectangle 3"/>
          <p:cNvSpPr/>
          <p:nvPr/>
        </p:nvSpPr>
        <p:spPr>
          <a:xfrm>
            <a:off x="5591160" y="201528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11" name="Rectangle 3"/>
          <p:cNvSpPr/>
          <p:nvPr/>
        </p:nvSpPr>
        <p:spPr>
          <a:xfrm>
            <a:off x="9768240" y="201600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12" name="Téglalap 36"/>
          <p:cNvSpPr/>
          <p:nvPr/>
        </p:nvSpPr>
        <p:spPr>
          <a:xfrm>
            <a:off x="1694880" y="187380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Rectangle 3"/>
          <p:cNvSpPr/>
          <p:nvPr/>
        </p:nvSpPr>
        <p:spPr>
          <a:xfrm>
            <a:off x="9191520" y="203184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14" name="Rectangle 3"/>
          <p:cNvSpPr/>
          <p:nvPr/>
        </p:nvSpPr>
        <p:spPr>
          <a:xfrm>
            <a:off x="4836960" y="201564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15" name="Rectangle 3"/>
          <p:cNvSpPr/>
          <p:nvPr/>
        </p:nvSpPr>
        <p:spPr>
          <a:xfrm>
            <a:off x="6316560" y="201240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16" name="Rectangle 2"/>
          <p:cNvSpPr/>
          <p:nvPr/>
        </p:nvSpPr>
        <p:spPr>
          <a:xfrm>
            <a:off x="0" y="0"/>
            <a:ext cx="121917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anchor="ctr">
            <a:sp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7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618" name="Picture 6" descr="BNP_kör_yyy_but"/>
          <p:cNvPicPr/>
          <p:nvPr/>
        </p:nvPicPr>
        <p:blipFill>
          <a:blip r:embed="rId2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619" name="Picture 2" descr="https://bukkaljaertektar.hu/wp-content/uploads/2017/07/geologo_D16_x.jpg"/>
          <p:cNvPicPr/>
          <p:nvPr/>
        </p:nvPicPr>
        <p:blipFill>
          <a:blip r:embed="rId3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620" name="Szövegdoboz 28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1" name="Rectangle 3"/>
          <p:cNvSpPr/>
          <p:nvPr/>
        </p:nvSpPr>
        <p:spPr>
          <a:xfrm>
            <a:off x="7516080" y="199368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22" name="Rectangle 3"/>
          <p:cNvSpPr/>
          <p:nvPr/>
        </p:nvSpPr>
        <p:spPr>
          <a:xfrm>
            <a:off x="3839040" y="200412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23" name="Rectangle 3"/>
          <p:cNvSpPr/>
          <p:nvPr/>
        </p:nvSpPr>
        <p:spPr>
          <a:xfrm>
            <a:off x="7751880" y="2010240"/>
            <a:ext cx="213840" cy="9900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24" name="Rectangle 3"/>
          <p:cNvSpPr/>
          <p:nvPr/>
        </p:nvSpPr>
        <p:spPr>
          <a:xfrm>
            <a:off x="7905960" y="2012400"/>
            <a:ext cx="45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25" name="Rectangle 5"/>
          <p:cNvSpPr/>
          <p:nvPr/>
        </p:nvSpPr>
        <p:spPr>
          <a:xfrm>
            <a:off x="3711600" y="613800"/>
            <a:ext cx="476028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Darnóhegyi Melanzs Komplex (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D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J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2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) </a:t>
            </a: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164-166 M év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6" name="Téglalap 41"/>
          <p:cNvSpPr/>
          <p:nvPr/>
        </p:nvSpPr>
        <p:spPr>
          <a:xfrm>
            <a:off x="6172200" y="4416480"/>
            <a:ext cx="29001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Dallapusztai Radiolarit (triász)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Text Box 2"/>
          <p:cNvSpPr/>
          <p:nvPr/>
        </p:nvSpPr>
        <p:spPr>
          <a:xfrm>
            <a:off x="3222720" y="4401360"/>
            <a:ext cx="285048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Recsk, Nagyrézoldal, pillow-bazalt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8" name="Picture 2" descr="https://upload.wikimedia.org/wikipedia/commons/thumb/2/22/Subduction-hu.svg/1194px-Subduction-hu.svg.png"/>
          <p:cNvPicPr/>
          <p:nvPr/>
        </p:nvPicPr>
        <p:blipFill>
          <a:blip r:embed="rId4"/>
          <a:stretch/>
        </p:blipFill>
        <p:spPr>
          <a:xfrm>
            <a:off x="6639840" y="5129640"/>
            <a:ext cx="2412000" cy="1629360"/>
          </a:xfrm>
          <a:prstGeom prst="rect">
            <a:avLst/>
          </a:prstGeom>
          <a:ln w="0">
            <a:noFill/>
          </a:ln>
        </p:spPr>
      </p:pic>
      <p:pic>
        <p:nvPicPr>
          <p:cNvPr id="629" name="Kép 56" descr=""/>
          <p:cNvPicPr/>
          <p:nvPr/>
        </p:nvPicPr>
        <p:blipFill>
          <a:blip r:embed="rId5"/>
          <a:srcRect l="8608" t="0" r="7824" b="5979"/>
          <a:stretch/>
        </p:blipFill>
        <p:spPr>
          <a:xfrm>
            <a:off x="9052200" y="2297160"/>
            <a:ext cx="2969280" cy="4208400"/>
          </a:xfrm>
          <a:prstGeom prst="rect">
            <a:avLst/>
          </a:prstGeom>
          <a:ln w="0">
            <a:noFill/>
          </a:ln>
        </p:spPr>
      </p:pic>
      <p:sp>
        <p:nvSpPr>
          <p:cNvPr id="630" name="Ellipszis 57"/>
          <p:cNvSpPr/>
          <p:nvPr/>
        </p:nvSpPr>
        <p:spPr>
          <a:xfrm>
            <a:off x="8961120" y="4567680"/>
            <a:ext cx="3166920" cy="11235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631" name="Kép 5" descr=""/>
          <p:cNvPicPr/>
          <p:nvPr/>
        </p:nvPicPr>
        <p:blipFill>
          <a:blip r:embed="rId6"/>
          <a:srcRect l="0" t="0" r="16485" b="15835"/>
          <a:stretch/>
        </p:blipFill>
        <p:spPr>
          <a:xfrm>
            <a:off x="6172200" y="2243160"/>
            <a:ext cx="2879640" cy="2176560"/>
          </a:xfrm>
          <a:prstGeom prst="rect">
            <a:avLst/>
          </a:prstGeom>
          <a:ln w="0">
            <a:noFill/>
          </a:ln>
        </p:spPr>
      </p:pic>
      <p:pic>
        <p:nvPicPr>
          <p:cNvPr id="632" name="Kép 7" descr=""/>
          <p:cNvPicPr/>
          <p:nvPr/>
        </p:nvPicPr>
        <p:blipFill>
          <a:blip r:embed="rId7"/>
          <a:srcRect l="8669" t="14949" r="12387" b="7252"/>
          <a:stretch/>
        </p:blipFill>
        <p:spPr>
          <a:xfrm>
            <a:off x="3214440" y="2287800"/>
            <a:ext cx="2879640" cy="2128320"/>
          </a:xfrm>
          <a:prstGeom prst="rect">
            <a:avLst/>
          </a:prstGeom>
          <a:ln w="0">
            <a:noFill/>
          </a:ln>
        </p:spPr>
      </p:pic>
      <p:pic>
        <p:nvPicPr>
          <p:cNvPr id="633" name="Kép 9" descr=""/>
          <p:cNvPicPr/>
          <p:nvPr/>
        </p:nvPicPr>
        <p:blipFill>
          <a:blip r:embed="rId8"/>
          <a:srcRect l="8865" t="11078" r="9649" b="7684"/>
          <a:stretch/>
        </p:blipFill>
        <p:spPr>
          <a:xfrm>
            <a:off x="254880" y="2262960"/>
            <a:ext cx="2879640" cy="2152800"/>
          </a:xfrm>
          <a:prstGeom prst="rect">
            <a:avLst/>
          </a:prstGeom>
          <a:ln w="0">
            <a:noFill/>
          </a:ln>
        </p:spPr>
      </p:pic>
      <p:pic>
        <p:nvPicPr>
          <p:cNvPr id="634" name="Kép 11" descr=""/>
          <p:cNvPicPr/>
          <p:nvPr/>
        </p:nvPicPr>
        <p:blipFill>
          <a:blip r:embed="rId9"/>
          <a:srcRect l="0" t="3248" r="0" b="0"/>
          <a:stretch/>
        </p:blipFill>
        <p:spPr>
          <a:xfrm>
            <a:off x="253440" y="4712040"/>
            <a:ext cx="2879640" cy="2089440"/>
          </a:xfrm>
          <a:prstGeom prst="rect">
            <a:avLst/>
          </a:prstGeom>
          <a:ln w="0">
            <a:noFill/>
          </a:ln>
        </p:spPr>
      </p:pic>
      <p:sp>
        <p:nvSpPr>
          <p:cNvPr id="635" name="Text Box 2"/>
          <p:cNvSpPr/>
          <p:nvPr/>
        </p:nvSpPr>
        <p:spPr>
          <a:xfrm>
            <a:off x="263880" y="4401360"/>
            <a:ext cx="285048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Sirok (Szajla), „diabáz-bánya”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6" name="Kép 13" descr=""/>
          <p:cNvPicPr/>
          <p:nvPr/>
        </p:nvPicPr>
        <p:blipFill>
          <a:blip r:embed="rId10"/>
          <a:srcRect l="0" t="14290" r="0" b="8111"/>
          <a:stretch/>
        </p:blipFill>
        <p:spPr>
          <a:xfrm>
            <a:off x="3210840" y="4709160"/>
            <a:ext cx="2879640" cy="1675800"/>
          </a:xfrm>
          <a:prstGeom prst="rect">
            <a:avLst/>
          </a:prstGeom>
          <a:ln w="0">
            <a:noFill/>
          </a:ln>
        </p:spPr>
      </p:pic>
      <p:sp>
        <p:nvSpPr>
          <p:cNvPr id="637" name="Text Box 2"/>
          <p:cNvSpPr/>
          <p:nvPr/>
        </p:nvSpPr>
        <p:spPr>
          <a:xfrm>
            <a:off x="3187080" y="6367320"/>
            <a:ext cx="2850480" cy="5158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Recsk, Baj-patak, pillow-bazalt, </a:t>
            </a:r>
            <a:r>
              <a:rPr b="0" lang="hu-HU" sz="1400" spc="-1" strike="sngStrike">
                <a:solidFill>
                  <a:srgbClr val="000000"/>
                </a:solidFill>
                <a:latin typeface="Calibri"/>
              </a:rPr>
              <a:t>Hosszúvölgyi Bazalt?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Rectangle 3"/>
          <p:cNvSpPr/>
          <p:nvPr/>
        </p:nvSpPr>
        <p:spPr>
          <a:xfrm>
            <a:off x="9493200" y="187200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9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87876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640" name="Rectangle 3"/>
          <p:cNvSpPr/>
          <p:nvPr/>
        </p:nvSpPr>
        <p:spPr>
          <a:xfrm>
            <a:off x="5591160" y="202356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41" name="Rectangle 3"/>
          <p:cNvSpPr/>
          <p:nvPr/>
        </p:nvSpPr>
        <p:spPr>
          <a:xfrm>
            <a:off x="9768240" y="202428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42" name="Téglalap 25"/>
          <p:cNvSpPr/>
          <p:nvPr/>
        </p:nvSpPr>
        <p:spPr>
          <a:xfrm>
            <a:off x="1694880" y="188208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Rectangle 3"/>
          <p:cNvSpPr/>
          <p:nvPr/>
        </p:nvSpPr>
        <p:spPr>
          <a:xfrm>
            <a:off x="9191520" y="204012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44" name="Rectangle 3"/>
          <p:cNvSpPr/>
          <p:nvPr/>
        </p:nvSpPr>
        <p:spPr>
          <a:xfrm>
            <a:off x="4836960" y="202356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45" name="Rectangle 3"/>
          <p:cNvSpPr/>
          <p:nvPr/>
        </p:nvSpPr>
        <p:spPr>
          <a:xfrm>
            <a:off x="8744760" y="2020680"/>
            <a:ext cx="63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646" name="Kép 2" descr=""/>
          <p:cNvPicPr/>
          <p:nvPr/>
        </p:nvPicPr>
        <p:blipFill>
          <a:blip r:embed="rId2"/>
          <a:stretch/>
        </p:blipFill>
        <p:spPr>
          <a:xfrm>
            <a:off x="1614960" y="4637520"/>
            <a:ext cx="7770600" cy="171972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647" name="Text Box 3"/>
          <p:cNvSpPr/>
          <p:nvPr/>
        </p:nvSpPr>
        <p:spPr>
          <a:xfrm>
            <a:off x="1924920" y="588600"/>
            <a:ext cx="805248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901"/>
              </a:spcBef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Középső-kréta (118 M éve)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8" name="Kép 9" descr=""/>
          <p:cNvPicPr/>
          <p:nvPr/>
        </p:nvPicPr>
        <p:blipFill>
          <a:blip r:embed="rId3"/>
          <a:stretch/>
        </p:blipFill>
        <p:spPr>
          <a:xfrm>
            <a:off x="1631520" y="2341800"/>
            <a:ext cx="3352320" cy="215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649" name="Kép 1" descr=""/>
          <p:cNvPicPr/>
          <p:nvPr/>
        </p:nvPicPr>
        <p:blipFill>
          <a:blip r:embed="rId4"/>
          <a:stretch/>
        </p:blipFill>
        <p:spPr>
          <a:xfrm>
            <a:off x="5087880" y="2341800"/>
            <a:ext cx="3334680" cy="215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650" name="Text Box 3"/>
          <p:cNvSpPr/>
          <p:nvPr/>
        </p:nvSpPr>
        <p:spPr>
          <a:xfrm>
            <a:off x="9336240" y="4716000"/>
            <a:ext cx="2591640" cy="1063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Gyűrt formák (gyűrt - átbuktatott redős-pikkelyes - rátolódásos (takaróredős))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1" name="Rectangle 3"/>
          <p:cNvSpPr/>
          <p:nvPr/>
        </p:nvSpPr>
        <p:spPr>
          <a:xfrm>
            <a:off x="6316560" y="202068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52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653" name="Picture 6" descr="BNP_kör_yyy_but"/>
          <p:cNvPicPr/>
          <p:nvPr/>
        </p:nvPicPr>
        <p:blipFill>
          <a:blip r:embed="rId5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654" name="Picture 2" descr="https://bukkaljaertektar.hu/wp-content/uploads/2017/07/geologo_D16_x.jpg"/>
          <p:cNvPicPr/>
          <p:nvPr/>
        </p:nvPicPr>
        <p:blipFill>
          <a:blip r:embed="rId6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655" name="Szövegdoboz 37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6" name="Rectangle 3"/>
          <p:cNvSpPr/>
          <p:nvPr/>
        </p:nvSpPr>
        <p:spPr>
          <a:xfrm>
            <a:off x="7516080" y="200196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57" name="Rectangle 3"/>
          <p:cNvSpPr/>
          <p:nvPr/>
        </p:nvSpPr>
        <p:spPr>
          <a:xfrm>
            <a:off x="3839040" y="201240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58" name="Rectangle 3"/>
          <p:cNvSpPr/>
          <p:nvPr/>
        </p:nvSpPr>
        <p:spPr>
          <a:xfrm>
            <a:off x="7751880" y="2018160"/>
            <a:ext cx="222120" cy="903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Rectangle 3"/>
          <p:cNvSpPr/>
          <p:nvPr/>
        </p:nvSpPr>
        <p:spPr>
          <a:xfrm>
            <a:off x="9493200" y="174816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0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75528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661" name="Rectangle 3"/>
          <p:cNvSpPr/>
          <p:nvPr/>
        </p:nvSpPr>
        <p:spPr>
          <a:xfrm>
            <a:off x="5591160" y="190008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62" name="Rectangle 3"/>
          <p:cNvSpPr/>
          <p:nvPr/>
        </p:nvSpPr>
        <p:spPr>
          <a:xfrm>
            <a:off x="9768240" y="190080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63" name="Téglalap 50"/>
          <p:cNvSpPr/>
          <p:nvPr/>
        </p:nvSpPr>
        <p:spPr>
          <a:xfrm>
            <a:off x="1694880" y="175824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4" name="Rectangle 3"/>
          <p:cNvSpPr/>
          <p:nvPr/>
        </p:nvSpPr>
        <p:spPr>
          <a:xfrm>
            <a:off x="9191520" y="191664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65" name="Rectangle 3"/>
          <p:cNvSpPr/>
          <p:nvPr/>
        </p:nvSpPr>
        <p:spPr>
          <a:xfrm>
            <a:off x="4836960" y="190008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66" name="Text Box 2"/>
          <p:cNvSpPr/>
          <p:nvPr/>
        </p:nvSpPr>
        <p:spPr>
          <a:xfrm>
            <a:off x="2063520" y="589680"/>
            <a:ext cx="815292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Nekézsenyi Konglomerátum Formáció (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n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K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2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), 184-177 M év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7" name="Rectangle 3"/>
          <p:cNvSpPr/>
          <p:nvPr/>
        </p:nvSpPr>
        <p:spPr>
          <a:xfrm>
            <a:off x="6316560" y="189684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68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669" name="Picture 6" descr="BNP_kör_yyy_but"/>
          <p:cNvPicPr/>
          <p:nvPr/>
        </p:nvPicPr>
        <p:blipFill>
          <a:blip r:embed="rId2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670" name="Picture 2" descr="https://bukkaljaertektar.hu/wp-content/uploads/2017/07/geologo_D16_x.jpg"/>
          <p:cNvPicPr/>
          <p:nvPr/>
        </p:nvPicPr>
        <p:blipFill>
          <a:blip r:embed="rId3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671" name="Szövegdoboz 62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2" name="Rectangle 3"/>
          <p:cNvSpPr/>
          <p:nvPr/>
        </p:nvSpPr>
        <p:spPr>
          <a:xfrm>
            <a:off x="3839040" y="189720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673" name="Kép 66" descr=""/>
          <p:cNvPicPr/>
          <p:nvPr/>
        </p:nvPicPr>
        <p:blipFill>
          <a:blip r:embed="rId4"/>
          <a:srcRect l="8608" t="0" r="7824" b="5979"/>
          <a:stretch/>
        </p:blipFill>
        <p:spPr>
          <a:xfrm>
            <a:off x="8761320" y="2089440"/>
            <a:ext cx="3256200" cy="4615200"/>
          </a:xfrm>
          <a:prstGeom prst="rect">
            <a:avLst/>
          </a:prstGeom>
          <a:ln w="0">
            <a:noFill/>
          </a:ln>
        </p:spPr>
      </p:pic>
      <p:sp>
        <p:nvSpPr>
          <p:cNvPr id="674" name="Ellipszis 67"/>
          <p:cNvSpPr/>
          <p:nvPr/>
        </p:nvSpPr>
        <p:spPr>
          <a:xfrm>
            <a:off x="8692560" y="5759640"/>
            <a:ext cx="3470040" cy="1052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75" name="Rectangle 3"/>
          <p:cNvSpPr/>
          <p:nvPr/>
        </p:nvSpPr>
        <p:spPr>
          <a:xfrm>
            <a:off x="7516080" y="189504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76" name="Téglalap 1"/>
          <p:cNvSpPr/>
          <p:nvPr/>
        </p:nvSpPr>
        <p:spPr>
          <a:xfrm>
            <a:off x="5047560" y="4688640"/>
            <a:ext cx="359424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Dédestapolcsány, szőlők a falu É-i végén (K-17)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7" name="Rectangle 3"/>
          <p:cNvSpPr/>
          <p:nvPr/>
        </p:nvSpPr>
        <p:spPr>
          <a:xfrm>
            <a:off x="7751880" y="1894680"/>
            <a:ext cx="222120" cy="903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78" name="Rectangle 3"/>
          <p:cNvSpPr/>
          <p:nvPr/>
        </p:nvSpPr>
        <p:spPr>
          <a:xfrm>
            <a:off x="9216000" y="1905120"/>
            <a:ext cx="45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679" name="Kép 2" descr=""/>
          <p:cNvPicPr/>
          <p:nvPr/>
        </p:nvPicPr>
        <p:blipFill>
          <a:blip r:embed="rId5"/>
          <a:srcRect l="0" t="6596" r="0" b="0"/>
          <a:stretch/>
        </p:blipFill>
        <p:spPr>
          <a:xfrm>
            <a:off x="5042160" y="2206800"/>
            <a:ext cx="3599640" cy="2521800"/>
          </a:xfrm>
          <a:prstGeom prst="rect">
            <a:avLst/>
          </a:prstGeom>
          <a:ln w="0">
            <a:noFill/>
          </a:ln>
        </p:spPr>
      </p:pic>
      <p:pic>
        <p:nvPicPr>
          <p:cNvPr id="680" name="Kép 3" descr=""/>
          <p:cNvPicPr/>
          <p:nvPr/>
        </p:nvPicPr>
        <p:blipFill>
          <a:blip r:embed="rId6"/>
          <a:stretch/>
        </p:blipFill>
        <p:spPr>
          <a:xfrm>
            <a:off x="755280" y="2209320"/>
            <a:ext cx="3959640" cy="2969640"/>
          </a:xfrm>
          <a:prstGeom prst="rect">
            <a:avLst/>
          </a:prstGeom>
          <a:ln w="0">
            <a:noFill/>
          </a:ln>
        </p:spPr>
      </p:pic>
      <p:pic>
        <p:nvPicPr>
          <p:cNvPr id="681" name="Kép 5" descr=""/>
          <p:cNvPicPr/>
          <p:nvPr/>
        </p:nvPicPr>
        <p:blipFill>
          <a:blip r:embed="rId7"/>
          <a:srcRect l="12922" t="0" r="0" b="7935"/>
          <a:stretch/>
        </p:blipFill>
        <p:spPr>
          <a:xfrm>
            <a:off x="319320" y="4550040"/>
            <a:ext cx="2699640" cy="2140560"/>
          </a:xfrm>
          <a:prstGeom prst="rect">
            <a:avLst/>
          </a:prstGeom>
          <a:ln w="0">
            <a:noFill/>
          </a:ln>
        </p:spPr>
      </p:pic>
      <p:sp>
        <p:nvSpPr>
          <p:cNvPr id="682" name="Téglalap 4"/>
          <p:cNvSpPr/>
          <p:nvPr/>
        </p:nvSpPr>
        <p:spPr>
          <a:xfrm>
            <a:off x="3081960" y="5266080"/>
            <a:ext cx="163260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Nekézseny, vasúti átvágás (K-10)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3" name="Kép 6" descr=""/>
          <p:cNvPicPr/>
          <p:nvPr/>
        </p:nvPicPr>
        <p:blipFill>
          <a:blip r:embed="rId8"/>
          <a:srcRect l="0" t="6183" r="0" b="26226"/>
          <a:stretch/>
        </p:blipFill>
        <p:spPr>
          <a:xfrm>
            <a:off x="5198760" y="4956120"/>
            <a:ext cx="1799640" cy="912240"/>
          </a:xfrm>
          <a:prstGeom prst="rect">
            <a:avLst/>
          </a:prstGeom>
          <a:ln w="0">
            <a:noFill/>
          </a:ln>
        </p:spPr>
      </p:pic>
      <p:pic>
        <p:nvPicPr>
          <p:cNvPr id="684" name="Kép 7" descr=""/>
          <p:cNvPicPr/>
          <p:nvPr/>
        </p:nvPicPr>
        <p:blipFill>
          <a:blip r:embed="rId9"/>
          <a:srcRect l="0" t="13833" r="0" b="26226"/>
          <a:stretch/>
        </p:blipFill>
        <p:spPr>
          <a:xfrm>
            <a:off x="5198760" y="5910120"/>
            <a:ext cx="1799640" cy="808920"/>
          </a:xfrm>
          <a:prstGeom prst="rect">
            <a:avLst/>
          </a:prstGeom>
          <a:ln w="0">
            <a:noFill/>
          </a:ln>
        </p:spPr>
      </p:pic>
      <p:pic>
        <p:nvPicPr>
          <p:cNvPr id="685" name="Kép 9" descr=""/>
          <p:cNvPicPr/>
          <p:nvPr/>
        </p:nvPicPr>
        <p:blipFill>
          <a:blip r:embed="rId10"/>
          <a:stretch/>
        </p:blipFill>
        <p:spPr>
          <a:xfrm>
            <a:off x="7221600" y="4956120"/>
            <a:ext cx="1184760" cy="17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76356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687" name="Rectangle 3"/>
          <p:cNvSpPr/>
          <p:nvPr/>
        </p:nvSpPr>
        <p:spPr>
          <a:xfrm>
            <a:off x="5591160" y="190836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88" name="Rectangle 3"/>
          <p:cNvSpPr/>
          <p:nvPr/>
        </p:nvSpPr>
        <p:spPr>
          <a:xfrm>
            <a:off x="9768240" y="190908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89" name="Téglalap 42"/>
          <p:cNvSpPr/>
          <p:nvPr/>
        </p:nvSpPr>
        <p:spPr>
          <a:xfrm>
            <a:off x="1694880" y="176652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0" name="Rectangle 3"/>
          <p:cNvSpPr/>
          <p:nvPr/>
        </p:nvSpPr>
        <p:spPr>
          <a:xfrm>
            <a:off x="9191520" y="192492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91" name="Rectangle 3"/>
          <p:cNvSpPr/>
          <p:nvPr/>
        </p:nvSpPr>
        <p:spPr>
          <a:xfrm>
            <a:off x="4836960" y="190836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92" name="Rectangle 3"/>
          <p:cNvSpPr/>
          <p:nvPr/>
        </p:nvSpPr>
        <p:spPr>
          <a:xfrm>
            <a:off x="9865080" y="1905120"/>
            <a:ext cx="63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93" name="Rectangle 3"/>
          <p:cNvSpPr/>
          <p:nvPr/>
        </p:nvSpPr>
        <p:spPr>
          <a:xfrm>
            <a:off x="2372400" y="587880"/>
            <a:ext cx="732312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Budai Márga Formáció (mészturbidit) (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b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3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-Ol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1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), 33,9-33 M év 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4" name="Rectangle 3"/>
          <p:cNvSpPr/>
          <p:nvPr/>
        </p:nvSpPr>
        <p:spPr>
          <a:xfrm>
            <a:off x="6316560" y="190512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95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696" name="Picture 6" descr="BNP_kör_yyy_but"/>
          <p:cNvPicPr/>
          <p:nvPr/>
        </p:nvPicPr>
        <p:blipFill>
          <a:blip r:embed="rId2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697" name="Picture 2" descr="https://bukkaljaertektar.hu/wp-content/uploads/2017/07/geologo_D16_x.jpg"/>
          <p:cNvPicPr/>
          <p:nvPr/>
        </p:nvPicPr>
        <p:blipFill>
          <a:blip r:embed="rId3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698" name="Szövegdoboz 30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9" name="Rectangle 3"/>
          <p:cNvSpPr/>
          <p:nvPr/>
        </p:nvSpPr>
        <p:spPr>
          <a:xfrm>
            <a:off x="7516080" y="189504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00" name="Rectangle 3"/>
          <p:cNvSpPr/>
          <p:nvPr/>
        </p:nvSpPr>
        <p:spPr>
          <a:xfrm>
            <a:off x="3839040" y="189720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01" name="Rectangle 3"/>
          <p:cNvSpPr/>
          <p:nvPr/>
        </p:nvSpPr>
        <p:spPr>
          <a:xfrm>
            <a:off x="7751880" y="1902960"/>
            <a:ext cx="222120" cy="903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702" name="Kép 43" descr=""/>
          <p:cNvPicPr/>
          <p:nvPr/>
        </p:nvPicPr>
        <p:blipFill>
          <a:blip r:embed="rId4"/>
          <a:srcRect l="8608" t="0" r="7824" b="5979"/>
          <a:stretch/>
        </p:blipFill>
        <p:spPr>
          <a:xfrm>
            <a:off x="8761320" y="2089440"/>
            <a:ext cx="3256200" cy="4615200"/>
          </a:xfrm>
          <a:prstGeom prst="rect">
            <a:avLst/>
          </a:prstGeom>
          <a:ln w="0">
            <a:noFill/>
          </a:ln>
        </p:spPr>
      </p:pic>
      <p:sp>
        <p:nvSpPr>
          <p:cNvPr id="703" name="Ellipszis 44"/>
          <p:cNvSpPr/>
          <p:nvPr/>
        </p:nvSpPr>
        <p:spPr>
          <a:xfrm>
            <a:off x="8692560" y="5759640"/>
            <a:ext cx="3470040" cy="1052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704" name="Kép 2" descr=""/>
          <p:cNvPicPr/>
          <p:nvPr/>
        </p:nvPicPr>
        <p:blipFill>
          <a:blip r:embed="rId5"/>
          <a:srcRect l="22776" t="17678" r="21636" b="23621"/>
          <a:stretch/>
        </p:blipFill>
        <p:spPr>
          <a:xfrm>
            <a:off x="2437920" y="2624400"/>
            <a:ext cx="4088520" cy="323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705" name="Picture 5" descr="SKMBT_C28013101220120"/>
          <p:cNvPicPr/>
          <p:nvPr/>
        </p:nvPicPr>
        <p:blipFill>
          <a:blip r:embed="rId6"/>
          <a:stretch/>
        </p:blipFill>
        <p:spPr>
          <a:xfrm>
            <a:off x="113040" y="2609640"/>
            <a:ext cx="2256120" cy="323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706" name="Picture 8" descr=""/>
          <p:cNvPicPr/>
          <p:nvPr/>
        </p:nvPicPr>
        <p:blipFill>
          <a:blip r:embed="rId7"/>
          <a:stretch/>
        </p:blipFill>
        <p:spPr>
          <a:xfrm>
            <a:off x="6600240" y="2624400"/>
            <a:ext cx="2126520" cy="3239640"/>
          </a:xfrm>
          <a:prstGeom prst="rect">
            <a:avLst/>
          </a:prstGeom>
          <a:ln w="0">
            <a:noFill/>
          </a:ln>
        </p:spPr>
      </p:pic>
      <p:sp>
        <p:nvSpPr>
          <p:cNvPr id="707" name="Téglalap 4"/>
          <p:cNvSpPr/>
          <p:nvPr/>
        </p:nvSpPr>
        <p:spPr>
          <a:xfrm>
            <a:off x="1384920" y="6009120"/>
            <a:ext cx="628776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Gradált, mészturbidit-betelepülések, jelentős mennyiségű átülepedett anyag (eocénből is) 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8" name="Rectangle 4"/>
          <p:cNvSpPr/>
          <p:nvPr/>
        </p:nvSpPr>
        <p:spPr>
          <a:xfrm>
            <a:off x="2902680" y="2198880"/>
            <a:ext cx="341352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Ol-11, Noszvaj, Síkfőkút alapszelvény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763560"/>
            <a:ext cx="9131040" cy="1487520"/>
          </a:xfrm>
          <a:prstGeom prst="rect">
            <a:avLst/>
          </a:prstGeom>
          <a:ln w="9525">
            <a:noFill/>
          </a:ln>
        </p:spPr>
      </p:pic>
      <p:pic>
        <p:nvPicPr>
          <p:cNvPr id="710" name="Kép 8" descr=""/>
          <p:cNvPicPr/>
          <p:nvPr/>
        </p:nvPicPr>
        <p:blipFill>
          <a:blip r:embed="rId2"/>
          <a:srcRect l="0" t="14297" r="0" b="11472"/>
          <a:stretch/>
        </p:blipFill>
        <p:spPr>
          <a:xfrm>
            <a:off x="171720" y="2465640"/>
            <a:ext cx="3599640" cy="2004120"/>
          </a:xfrm>
          <a:prstGeom prst="rect">
            <a:avLst/>
          </a:prstGeom>
          <a:ln w="0">
            <a:noFill/>
          </a:ln>
        </p:spPr>
      </p:pic>
      <p:sp>
        <p:nvSpPr>
          <p:cNvPr id="711" name="Rectangle 3"/>
          <p:cNvSpPr/>
          <p:nvPr/>
        </p:nvSpPr>
        <p:spPr>
          <a:xfrm>
            <a:off x="5591160" y="190836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12" name="Rectangle 3"/>
          <p:cNvSpPr/>
          <p:nvPr/>
        </p:nvSpPr>
        <p:spPr>
          <a:xfrm>
            <a:off x="9768240" y="190908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13" name="Téglalap 42"/>
          <p:cNvSpPr/>
          <p:nvPr/>
        </p:nvSpPr>
        <p:spPr>
          <a:xfrm>
            <a:off x="1694880" y="176652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4" name="Rectangle 3"/>
          <p:cNvSpPr/>
          <p:nvPr/>
        </p:nvSpPr>
        <p:spPr>
          <a:xfrm>
            <a:off x="9191520" y="192492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15" name="Rectangle 3"/>
          <p:cNvSpPr/>
          <p:nvPr/>
        </p:nvSpPr>
        <p:spPr>
          <a:xfrm>
            <a:off x="4836960" y="190836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16" name="Rectangle 3"/>
          <p:cNvSpPr/>
          <p:nvPr/>
        </p:nvSpPr>
        <p:spPr>
          <a:xfrm>
            <a:off x="9889920" y="1905120"/>
            <a:ext cx="63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17" name="Rectangle 3"/>
          <p:cNvSpPr/>
          <p:nvPr/>
        </p:nvSpPr>
        <p:spPr>
          <a:xfrm>
            <a:off x="2372400" y="587880"/>
            <a:ext cx="732312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Kiscelli Agyag F. Noszvaji Kavics Tagozat („fluxoturbidit”) (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n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k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Ol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1-2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), 30-25 M év 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8" name="Rectangle 3"/>
          <p:cNvSpPr/>
          <p:nvPr/>
        </p:nvSpPr>
        <p:spPr>
          <a:xfrm>
            <a:off x="6316560" y="190512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19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720" name="Picture 6" descr="BNP_kör_yyy_but"/>
          <p:cNvPicPr/>
          <p:nvPr/>
        </p:nvPicPr>
        <p:blipFill>
          <a:blip r:embed="rId3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721" name="Picture 2" descr="https://bukkaljaertektar.hu/wp-content/uploads/2017/07/geologo_D16_x.jpg"/>
          <p:cNvPicPr/>
          <p:nvPr/>
        </p:nvPicPr>
        <p:blipFill>
          <a:blip r:embed="rId4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722" name="Szövegdoboz 30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3" name="Rectangle 3"/>
          <p:cNvSpPr/>
          <p:nvPr/>
        </p:nvSpPr>
        <p:spPr>
          <a:xfrm>
            <a:off x="7516080" y="189504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24" name="Rectangle 3"/>
          <p:cNvSpPr/>
          <p:nvPr/>
        </p:nvSpPr>
        <p:spPr>
          <a:xfrm>
            <a:off x="3839040" y="189720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25" name="Rectangle 3"/>
          <p:cNvSpPr/>
          <p:nvPr/>
        </p:nvSpPr>
        <p:spPr>
          <a:xfrm>
            <a:off x="7751880" y="1902960"/>
            <a:ext cx="222120" cy="903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726" name="Kép 1" descr=""/>
          <p:cNvPicPr/>
          <p:nvPr/>
        </p:nvPicPr>
        <p:blipFill>
          <a:blip r:embed="rId5"/>
          <a:stretch/>
        </p:blipFill>
        <p:spPr>
          <a:xfrm>
            <a:off x="4956480" y="2503440"/>
            <a:ext cx="3599640" cy="2699640"/>
          </a:xfrm>
          <a:prstGeom prst="rect">
            <a:avLst/>
          </a:prstGeom>
          <a:ln w="0">
            <a:noFill/>
          </a:ln>
        </p:spPr>
      </p:pic>
      <p:pic>
        <p:nvPicPr>
          <p:cNvPr id="727" name="Kép 3" descr=""/>
          <p:cNvPicPr/>
          <p:nvPr/>
        </p:nvPicPr>
        <p:blipFill>
          <a:blip r:embed="rId6"/>
          <a:srcRect l="0" t="601" r="0" b="14720"/>
          <a:stretch/>
        </p:blipFill>
        <p:spPr>
          <a:xfrm>
            <a:off x="5414040" y="4856400"/>
            <a:ext cx="2879640" cy="1828800"/>
          </a:xfrm>
          <a:prstGeom prst="rect">
            <a:avLst/>
          </a:prstGeom>
          <a:ln w="0">
            <a:noFill/>
          </a:ln>
        </p:spPr>
      </p:pic>
      <p:pic>
        <p:nvPicPr>
          <p:cNvPr id="728" name="Kép 5" descr=""/>
          <p:cNvPicPr/>
          <p:nvPr/>
        </p:nvPicPr>
        <p:blipFill>
          <a:blip r:embed="rId7"/>
          <a:srcRect l="4064" t="11379" r="14856" b="19284"/>
          <a:stretch/>
        </p:blipFill>
        <p:spPr>
          <a:xfrm>
            <a:off x="78480" y="5034240"/>
            <a:ext cx="2519640" cy="1616400"/>
          </a:xfrm>
          <a:prstGeom prst="rect">
            <a:avLst/>
          </a:prstGeom>
          <a:ln w="0">
            <a:noFill/>
          </a:ln>
        </p:spPr>
      </p:pic>
      <p:pic>
        <p:nvPicPr>
          <p:cNvPr id="729" name="Kép 6" descr=""/>
          <p:cNvPicPr/>
          <p:nvPr/>
        </p:nvPicPr>
        <p:blipFill>
          <a:blip r:embed="rId8"/>
          <a:srcRect l="0" t="12491" r="4331" b="18709"/>
          <a:stretch/>
        </p:blipFill>
        <p:spPr>
          <a:xfrm>
            <a:off x="1971720" y="4208760"/>
            <a:ext cx="2519640" cy="1359000"/>
          </a:xfrm>
          <a:prstGeom prst="rect">
            <a:avLst/>
          </a:prstGeom>
          <a:ln w="0">
            <a:noFill/>
          </a:ln>
        </p:spPr>
      </p:pic>
      <p:pic>
        <p:nvPicPr>
          <p:cNvPr id="730" name="Kép 9" descr=""/>
          <p:cNvPicPr/>
          <p:nvPr/>
        </p:nvPicPr>
        <p:blipFill>
          <a:blip r:embed="rId9"/>
          <a:srcRect l="7496" t="6735" r="5548" b="15072"/>
          <a:stretch/>
        </p:blipFill>
        <p:spPr>
          <a:xfrm>
            <a:off x="3008880" y="5471640"/>
            <a:ext cx="1799640" cy="1213560"/>
          </a:xfrm>
          <a:prstGeom prst="rect">
            <a:avLst/>
          </a:prstGeom>
          <a:ln w="0">
            <a:noFill/>
          </a:ln>
        </p:spPr>
      </p:pic>
      <p:sp>
        <p:nvSpPr>
          <p:cNvPr id="731" name="Téglalap 40"/>
          <p:cNvSpPr/>
          <p:nvPr/>
        </p:nvSpPr>
        <p:spPr>
          <a:xfrm>
            <a:off x="171720" y="2187000"/>
            <a:ext cx="359424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Eger, Szőlőskei kavicsbánya (Ol-17)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2" name="Kép 43" descr=""/>
          <p:cNvPicPr/>
          <p:nvPr/>
        </p:nvPicPr>
        <p:blipFill>
          <a:blip r:embed="rId10"/>
          <a:srcRect l="8608" t="0" r="7824" b="5979"/>
          <a:stretch/>
        </p:blipFill>
        <p:spPr>
          <a:xfrm>
            <a:off x="8761320" y="2089440"/>
            <a:ext cx="3256200" cy="4615200"/>
          </a:xfrm>
          <a:prstGeom prst="rect">
            <a:avLst/>
          </a:prstGeom>
          <a:ln w="0">
            <a:noFill/>
          </a:ln>
        </p:spPr>
      </p:pic>
      <p:sp>
        <p:nvSpPr>
          <p:cNvPr id="733" name="Ellipszis 44"/>
          <p:cNvSpPr/>
          <p:nvPr/>
        </p:nvSpPr>
        <p:spPr>
          <a:xfrm>
            <a:off x="8692560" y="5759640"/>
            <a:ext cx="3470040" cy="1052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34" name="Téglalap 47"/>
          <p:cNvSpPr/>
          <p:nvPr/>
        </p:nvSpPr>
        <p:spPr>
          <a:xfrm>
            <a:off x="4956480" y="2187000"/>
            <a:ext cx="359424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Noszvaji, kavicsbánya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Rectangle 3"/>
          <p:cNvSpPr/>
          <p:nvPr/>
        </p:nvSpPr>
        <p:spPr>
          <a:xfrm>
            <a:off x="9493200" y="191304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6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92016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737" name="Rectangle 3"/>
          <p:cNvSpPr/>
          <p:nvPr/>
        </p:nvSpPr>
        <p:spPr>
          <a:xfrm>
            <a:off x="5591160" y="206460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38" name="Rectangle 3"/>
          <p:cNvSpPr/>
          <p:nvPr/>
        </p:nvSpPr>
        <p:spPr>
          <a:xfrm>
            <a:off x="9768240" y="206532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39" name="Téglalap 27"/>
          <p:cNvSpPr/>
          <p:nvPr/>
        </p:nvSpPr>
        <p:spPr>
          <a:xfrm>
            <a:off x="1694880" y="192312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0" name="Rectangle 3"/>
          <p:cNvSpPr/>
          <p:nvPr/>
        </p:nvSpPr>
        <p:spPr>
          <a:xfrm>
            <a:off x="9191520" y="208152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41" name="Rectangle 3"/>
          <p:cNvSpPr/>
          <p:nvPr/>
        </p:nvSpPr>
        <p:spPr>
          <a:xfrm>
            <a:off x="4836960" y="206496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42" name="Rectangle 3"/>
          <p:cNvSpPr/>
          <p:nvPr/>
        </p:nvSpPr>
        <p:spPr>
          <a:xfrm>
            <a:off x="10062720" y="2061720"/>
            <a:ext cx="63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743" name="Picture 2" descr=""/>
          <p:cNvPicPr/>
          <p:nvPr/>
        </p:nvPicPr>
        <p:blipFill>
          <a:blip r:embed="rId2"/>
          <a:stretch/>
        </p:blipFill>
        <p:spPr>
          <a:xfrm>
            <a:off x="2868840" y="2261880"/>
            <a:ext cx="5676840" cy="425700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744" name="Rectangle 3"/>
          <p:cNvSpPr/>
          <p:nvPr/>
        </p:nvSpPr>
        <p:spPr>
          <a:xfrm>
            <a:off x="2686680" y="721800"/>
            <a:ext cx="674568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Miocénben (18,3-14,3 M év) - különböző vulkáni tufák 3 szintben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5" name="Picture 2" descr="Eger_003_4"/>
          <p:cNvPicPr/>
          <p:nvPr/>
        </p:nvPicPr>
        <p:blipFill>
          <a:blip r:embed="rId3"/>
          <a:stretch/>
        </p:blipFill>
        <p:spPr>
          <a:xfrm>
            <a:off x="608400" y="4746960"/>
            <a:ext cx="2522520" cy="185832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746" name="Picture 5" descr="10_a_Tari_Dácittufa_Formáció"/>
          <p:cNvPicPr/>
          <p:nvPr/>
        </p:nvPicPr>
        <p:blipFill>
          <a:blip r:embed="rId4"/>
          <a:stretch/>
        </p:blipFill>
        <p:spPr>
          <a:xfrm>
            <a:off x="8347320" y="4572720"/>
            <a:ext cx="1427760" cy="20372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747" name="Kép 1" descr=""/>
          <p:cNvPicPr/>
          <p:nvPr/>
        </p:nvPicPr>
        <p:blipFill>
          <a:blip r:embed="rId5"/>
          <a:stretch/>
        </p:blipFill>
        <p:spPr>
          <a:xfrm>
            <a:off x="1136880" y="2955960"/>
            <a:ext cx="1993680" cy="149508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748" name="Picture 6" descr="19176035_1519ef2c51b6202428802d9d16d54fb5_xl"/>
          <p:cNvPicPr/>
          <p:nvPr/>
        </p:nvPicPr>
        <p:blipFill>
          <a:blip r:embed="rId6"/>
          <a:stretch/>
        </p:blipFill>
        <p:spPr>
          <a:xfrm>
            <a:off x="586440" y="2271960"/>
            <a:ext cx="1494360" cy="85212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749" name="Kép 14" descr=""/>
          <p:cNvPicPr/>
          <p:nvPr/>
        </p:nvPicPr>
        <p:blipFill>
          <a:blip r:embed="rId7"/>
          <a:stretch/>
        </p:blipFill>
        <p:spPr>
          <a:xfrm>
            <a:off x="8407440" y="3124440"/>
            <a:ext cx="2399040" cy="119952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750" name="Picture 7" descr="DSCF2065"/>
          <p:cNvPicPr/>
          <p:nvPr/>
        </p:nvPicPr>
        <p:blipFill>
          <a:blip r:embed="rId8"/>
          <a:stretch/>
        </p:blipFill>
        <p:spPr>
          <a:xfrm>
            <a:off x="9672840" y="2286720"/>
            <a:ext cx="1989720" cy="103716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751" name="Rectangle 3"/>
          <p:cNvSpPr/>
          <p:nvPr/>
        </p:nvSpPr>
        <p:spPr>
          <a:xfrm>
            <a:off x="6316560" y="206172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52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753" name="Picture 6" descr="BNP_kör_yyy_but"/>
          <p:cNvPicPr/>
          <p:nvPr/>
        </p:nvPicPr>
        <p:blipFill>
          <a:blip r:embed="rId9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754" name="Picture 2" descr="https://bukkaljaertektar.hu/wp-content/uploads/2017/07/geologo_D16_x.jpg"/>
          <p:cNvPicPr/>
          <p:nvPr/>
        </p:nvPicPr>
        <p:blipFill>
          <a:blip r:embed="rId10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755" name="Szövegdoboz 39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6" name="Rectangle 3"/>
          <p:cNvSpPr/>
          <p:nvPr/>
        </p:nvSpPr>
        <p:spPr>
          <a:xfrm>
            <a:off x="7516080" y="204300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57" name="Rectangle 3"/>
          <p:cNvSpPr/>
          <p:nvPr/>
        </p:nvSpPr>
        <p:spPr>
          <a:xfrm>
            <a:off x="3839040" y="205344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58" name="Rectangle 3"/>
          <p:cNvSpPr/>
          <p:nvPr/>
        </p:nvSpPr>
        <p:spPr>
          <a:xfrm>
            <a:off x="7751880" y="2059560"/>
            <a:ext cx="222120" cy="903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759" name="Picture 7" descr="DSCF0093"/>
          <p:cNvPicPr/>
          <p:nvPr/>
        </p:nvPicPr>
        <p:blipFill>
          <a:blip r:embed="rId11"/>
          <a:srcRect l="1596" t="0" r="2258" b="0"/>
          <a:stretch/>
        </p:blipFill>
        <p:spPr>
          <a:xfrm>
            <a:off x="9907920" y="4691160"/>
            <a:ext cx="1909800" cy="158472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760" name="Picture 9" descr="http://www.hungarikum.hu/sites/all/themes/bootstrap/images/hungarikum-header-logo.jpg"/>
          <p:cNvPicPr/>
          <p:nvPr/>
        </p:nvPicPr>
        <p:blipFill>
          <a:blip r:embed="rId12"/>
          <a:stretch/>
        </p:blipFill>
        <p:spPr>
          <a:xfrm>
            <a:off x="11265840" y="6001560"/>
            <a:ext cx="551880" cy="274320"/>
          </a:xfrm>
          <a:prstGeom prst="rect">
            <a:avLst/>
          </a:prstGeom>
          <a:ln w="0">
            <a:noFill/>
          </a:ln>
        </p:spPr>
      </p:pic>
      <p:pic>
        <p:nvPicPr>
          <p:cNvPr id="761" name="Picture 9" descr="http://www.hungarikum.hu/sites/all/themes/bootstrap/images/hungarikum-header-logo.jpg"/>
          <p:cNvPicPr/>
          <p:nvPr/>
        </p:nvPicPr>
        <p:blipFill>
          <a:blip r:embed="rId13"/>
          <a:stretch/>
        </p:blipFill>
        <p:spPr>
          <a:xfrm>
            <a:off x="573120" y="3125160"/>
            <a:ext cx="551880" cy="274320"/>
          </a:xfrm>
          <a:prstGeom prst="rect">
            <a:avLst/>
          </a:prstGeom>
          <a:ln w="0">
            <a:noFill/>
          </a:ln>
        </p:spPr>
      </p:pic>
      <p:pic>
        <p:nvPicPr>
          <p:cNvPr id="762" name="Picture 9" descr="http://www.hungarikum.hu/sites/all/themes/bootstrap/images/hungarikum-header-logo.jpg"/>
          <p:cNvPicPr/>
          <p:nvPr/>
        </p:nvPicPr>
        <p:blipFill>
          <a:blip r:embed="rId14"/>
          <a:stretch/>
        </p:blipFill>
        <p:spPr>
          <a:xfrm>
            <a:off x="10818360" y="3326040"/>
            <a:ext cx="551880" cy="274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Rectangle 3"/>
          <p:cNvSpPr/>
          <p:nvPr/>
        </p:nvSpPr>
        <p:spPr>
          <a:xfrm>
            <a:off x="9493200" y="207792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4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108468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765" name="Rectangle 3"/>
          <p:cNvSpPr/>
          <p:nvPr/>
        </p:nvSpPr>
        <p:spPr>
          <a:xfrm>
            <a:off x="5591160" y="222948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66" name="Rectangle 3"/>
          <p:cNvSpPr/>
          <p:nvPr/>
        </p:nvSpPr>
        <p:spPr>
          <a:xfrm>
            <a:off x="9768240" y="223020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67" name="Téglalap 21"/>
          <p:cNvSpPr/>
          <p:nvPr/>
        </p:nvSpPr>
        <p:spPr>
          <a:xfrm>
            <a:off x="1694880" y="208800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" name="Rectangle 3"/>
          <p:cNvSpPr/>
          <p:nvPr/>
        </p:nvSpPr>
        <p:spPr>
          <a:xfrm>
            <a:off x="9191520" y="224604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69" name="Rectangle 3"/>
          <p:cNvSpPr/>
          <p:nvPr/>
        </p:nvSpPr>
        <p:spPr>
          <a:xfrm>
            <a:off x="4836960" y="222948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70" name="Rectangle 3"/>
          <p:cNvSpPr/>
          <p:nvPr/>
        </p:nvSpPr>
        <p:spPr>
          <a:xfrm>
            <a:off x="10252440" y="2226600"/>
            <a:ext cx="63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71" name="Rectangle 3"/>
          <p:cNvSpPr/>
          <p:nvPr/>
        </p:nvSpPr>
        <p:spPr>
          <a:xfrm>
            <a:off x="4151880" y="873000"/>
            <a:ext cx="410328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Aszimmetrikus „hegyek” a Bükkalján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72" name="Kép 1" descr=""/>
          <p:cNvPicPr/>
          <p:nvPr/>
        </p:nvPicPr>
        <p:blipFill>
          <a:blip r:embed="rId2"/>
          <a:stretch/>
        </p:blipFill>
        <p:spPr>
          <a:xfrm>
            <a:off x="2156400" y="2628000"/>
            <a:ext cx="7901640" cy="399816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773" name="Rectangle 3"/>
          <p:cNvSpPr/>
          <p:nvPr/>
        </p:nvSpPr>
        <p:spPr>
          <a:xfrm>
            <a:off x="2183760" y="2721600"/>
            <a:ext cx="7953480" cy="394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2000" spc="-1" strike="noStrike">
                <a:solidFill>
                  <a:srgbClr val="000000"/>
                </a:solidFill>
                <a:latin typeface="Arial"/>
              </a:rPr>
              <a:t>D                                                                                                        É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4" name="Rectangle 3"/>
          <p:cNvSpPr/>
          <p:nvPr/>
        </p:nvSpPr>
        <p:spPr>
          <a:xfrm>
            <a:off x="6316560" y="222660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75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776" name="Picture 6" descr="BNP_kör_yyy_but"/>
          <p:cNvPicPr/>
          <p:nvPr/>
        </p:nvPicPr>
        <p:blipFill>
          <a:blip r:embed="rId3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777" name="Picture 2" descr="https://bukkaljaertektar.hu/wp-content/uploads/2017/07/geologo_D16_x.jpg"/>
          <p:cNvPicPr/>
          <p:nvPr/>
        </p:nvPicPr>
        <p:blipFill>
          <a:blip r:embed="rId4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778" name="Szövegdoboz 33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" name="Rectangle 3"/>
          <p:cNvSpPr/>
          <p:nvPr/>
        </p:nvSpPr>
        <p:spPr>
          <a:xfrm>
            <a:off x="7516080" y="221616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80" name="Rectangle 3"/>
          <p:cNvSpPr/>
          <p:nvPr/>
        </p:nvSpPr>
        <p:spPr>
          <a:xfrm>
            <a:off x="3839040" y="221832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81" name="Rectangle 3"/>
          <p:cNvSpPr/>
          <p:nvPr/>
        </p:nvSpPr>
        <p:spPr>
          <a:xfrm>
            <a:off x="7751880" y="2224080"/>
            <a:ext cx="222120" cy="903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Kép 2" descr=""/>
          <p:cNvPicPr/>
          <p:nvPr/>
        </p:nvPicPr>
        <p:blipFill>
          <a:blip r:embed="rId1"/>
          <a:stretch/>
        </p:blipFill>
        <p:spPr>
          <a:xfrm>
            <a:off x="6473880" y="1367640"/>
            <a:ext cx="3563640" cy="251532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783" name="Kép 1" descr=""/>
          <p:cNvPicPr/>
          <p:nvPr/>
        </p:nvPicPr>
        <p:blipFill>
          <a:blip r:embed="rId2"/>
          <a:stretch/>
        </p:blipFill>
        <p:spPr>
          <a:xfrm>
            <a:off x="6455880" y="4105800"/>
            <a:ext cx="3599640" cy="263520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784" name="Picture 3" descr="24_2"/>
          <p:cNvPicPr/>
          <p:nvPr/>
        </p:nvPicPr>
        <p:blipFill>
          <a:blip r:embed="rId3"/>
          <a:stretch/>
        </p:blipFill>
        <p:spPr>
          <a:xfrm>
            <a:off x="2243880" y="1370160"/>
            <a:ext cx="3563640" cy="251892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785" name="Rectangle 4"/>
          <p:cNvSpPr/>
          <p:nvPr/>
        </p:nvSpPr>
        <p:spPr>
          <a:xfrm>
            <a:off x="3573720" y="1506240"/>
            <a:ext cx="88920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ffffff"/>
                </a:solidFill>
                <a:latin typeface="Arial"/>
              </a:rPr>
              <a:t>Zsidó-rét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6" name="Rectangle 5"/>
          <p:cNvSpPr/>
          <p:nvPr/>
        </p:nvSpPr>
        <p:spPr>
          <a:xfrm>
            <a:off x="4972320" y="3598920"/>
            <a:ext cx="75852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600" spc="-1" strike="noStrike">
                <a:solidFill>
                  <a:srgbClr val="ffffff"/>
                </a:solidFill>
                <a:latin typeface="Arial"/>
              </a:rPr>
              <a:t>Fotó: Pelikán Pál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7" name="Rectangle 4"/>
          <p:cNvSpPr/>
          <p:nvPr/>
        </p:nvSpPr>
        <p:spPr>
          <a:xfrm>
            <a:off x="7679880" y="1506240"/>
            <a:ext cx="115200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ffffff"/>
                </a:solidFill>
                <a:latin typeface="Arial"/>
              </a:rPr>
              <a:t>Nagy-mező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88" name="Picture 4" descr="26_1"/>
          <p:cNvPicPr/>
          <p:nvPr/>
        </p:nvPicPr>
        <p:blipFill>
          <a:blip r:embed="rId4"/>
          <a:stretch/>
        </p:blipFill>
        <p:spPr>
          <a:xfrm>
            <a:off x="2211120" y="4102200"/>
            <a:ext cx="3614400" cy="259200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789" name="Rectangle 5"/>
          <p:cNvSpPr/>
          <p:nvPr/>
        </p:nvSpPr>
        <p:spPr>
          <a:xfrm>
            <a:off x="2650320" y="4102200"/>
            <a:ext cx="2750760" cy="5158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ffffff"/>
                </a:solidFill>
                <a:latin typeface="Arial"/>
              </a:rPr>
              <a:t>Rétegfejeken kialakult karmező (ördögszántás) az Őr-kő tetején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0" name="Rectangle 6"/>
          <p:cNvSpPr/>
          <p:nvPr/>
        </p:nvSpPr>
        <p:spPr>
          <a:xfrm>
            <a:off x="4922280" y="6510240"/>
            <a:ext cx="9579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600" spc="-1" strike="noStrike">
                <a:solidFill>
                  <a:srgbClr val="ffffff"/>
                </a:solidFill>
                <a:latin typeface="Arial"/>
              </a:rPr>
              <a:t>Fotó: Baráz Csaba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1" name="Rectangle 4"/>
          <p:cNvSpPr/>
          <p:nvPr/>
        </p:nvSpPr>
        <p:spPr>
          <a:xfrm>
            <a:off x="7559280" y="4127760"/>
            <a:ext cx="206316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ffffff"/>
                </a:solidFill>
                <a:latin typeface="Arial"/>
              </a:rPr>
              <a:t>Körös-barlang (932 m)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2" name="Téglalap 3"/>
          <p:cNvSpPr/>
          <p:nvPr/>
        </p:nvSpPr>
        <p:spPr>
          <a:xfrm>
            <a:off x="4712760" y="868680"/>
            <a:ext cx="25340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hu-HU" sz="2000" spc="-1" strike="noStrike">
                <a:solidFill>
                  <a:srgbClr val="000000"/>
                </a:solidFill>
                <a:latin typeface="Arial"/>
              </a:rPr>
              <a:t>Karsztos formakincs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3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794" name="Picture 6" descr="BNP_kör_yyy_but"/>
          <p:cNvPicPr/>
          <p:nvPr/>
        </p:nvPicPr>
        <p:blipFill>
          <a:blip r:embed="rId5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795" name="Picture 2" descr="https://bukkaljaertektar.hu/wp-content/uploads/2017/07/geologo_D16_x.jpg"/>
          <p:cNvPicPr/>
          <p:nvPr/>
        </p:nvPicPr>
        <p:blipFill>
          <a:blip r:embed="rId6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796" name="Szövegdoboz 17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Picture 3" descr=""/>
          <p:cNvPicPr/>
          <p:nvPr/>
        </p:nvPicPr>
        <p:blipFill>
          <a:blip r:embed="rId1"/>
          <a:srcRect l="3022" t="8061" r="4931" b="9277"/>
          <a:stretch/>
        </p:blipFill>
        <p:spPr>
          <a:xfrm>
            <a:off x="1842840" y="3989160"/>
            <a:ext cx="3481200" cy="233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798" name="Rectangle 4"/>
          <p:cNvSpPr/>
          <p:nvPr/>
        </p:nvSpPr>
        <p:spPr>
          <a:xfrm>
            <a:off x="10116000" y="3491280"/>
            <a:ext cx="173412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Egerbaktai tavak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" name="Text Box 3"/>
          <p:cNvSpPr/>
          <p:nvPr/>
        </p:nvSpPr>
        <p:spPr>
          <a:xfrm>
            <a:off x="1311120" y="6343200"/>
            <a:ext cx="266724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Bánhorváti Damassa-szakadék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0" name="Picture 2" descr="D:\kepek\Damasa\DSCF5455.JPG"/>
          <p:cNvPicPr/>
          <p:nvPr/>
        </p:nvPicPr>
        <p:blipFill>
          <a:blip r:embed="rId2"/>
          <a:stretch/>
        </p:blipFill>
        <p:spPr>
          <a:xfrm>
            <a:off x="127440" y="3989160"/>
            <a:ext cx="1754640" cy="233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801" name="Kép 1" descr=""/>
          <p:cNvPicPr/>
          <p:nvPr/>
        </p:nvPicPr>
        <p:blipFill>
          <a:blip r:embed="rId3"/>
          <a:srcRect l="16860" t="0" r="16233" b="0"/>
          <a:stretch/>
        </p:blipFill>
        <p:spPr>
          <a:xfrm>
            <a:off x="5485320" y="4182480"/>
            <a:ext cx="2916000" cy="215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802" name="Text Box 3"/>
          <p:cNvSpPr/>
          <p:nvPr/>
        </p:nvSpPr>
        <p:spPr>
          <a:xfrm>
            <a:off x="8078760" y="6343200"/>
            <a:ext cx="79308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Arlói-tó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3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804" name="Picture 6" descr="BNP_kör_yyy_but"/>
          <p:cNvPicPr/>
          <p:nvPr/>
        </p:nvPicPr>
        <p:blipFill>
          <a:blip r:embed="rId4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805" name="Picture 2" descr="https://bukkaljaertektar.hu/wp-content/uploads/2017/07/geologo_D16_x.jpg"/>
          <p:cNvPicPr/>
          <p:nvPr/>
        </p:nvPicPr>
        <p:blipFill>
          <a:blip r:embed="rId5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806" name="Kép 4" descr=""/>
          <p:cNvPicPr/>
          <p:nvPr/>
        </p:nvPicPr>
        <p:blipFill>
          <a:blip r:embed="rId6"/>
          <a:srcRect l="6438" t="0" r="0" b="0"/>
          <a:stretch/>
        </p:blipFill>
        <p:spPr>
          <a:xfrm>
            <a:off x="8475480" y="4182480"/>
            <a:ext cx="3592440" cy="215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807" name="Szövegdoboz 20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8" name="Kép 10" descr=""/>
          <p:cNvPicPr/>
          <p:nvPr/>
        </p:nvPicPr>
        <p:blipFill>
          <a:blip r:embed="rId7"/>
          <a:stretch/>
        </p:blipFill>
        <p:spPr>
          <a:xfrm>
            <a:off x="128520" y="1175040"/>
            <a:ext cx="3303360" cy="2339640"/>
          </a:xfrm>
          <a:prstGeom prst="rect">
            <a:avLst/>
          </a:prstGeom>
          <a:ln w="0">
            <a:noFill/>
          </a:ln>
        </p:spPr>
      </p:pic>
      <p:pic>
        <p:nvPicPr>
          <p:cNvPr id="809" name="Kép 13" descr=""/>
          <p:cNvPicPr/>
          <p:nvPr/>
        </p:nvPicPr>
        <p:blipFill>
          <a:blip r:embed="rId8"/>
          <a:srcRect l="8519" t="0" r="0" b="0"/>
          <a:stretch/>
        </p:blipFill>
        <p:spPr>
          <a:xfrm>
            <a:off x="3507840" y="1175040"/>
            <a:ext cx="3022200" cy="2339640"/>
          </a:xfrm>
          <a:prstGeom prst="rect">
            <a:avLst/>
          </a:prstGeom>
          <a:ln w="0">
            <a:noFill/>
          </a:ln>
        </p:spPr>
      </p:pic>
      <p:pic>
        <p:nvPicPr>
          <p:cNvPr id="810" name="Kép 15" descr=""/>
          <p:cNvPicPr/>
          <p:nvPr/>
        </p:nvPicPr>
        <p:blipFill>
          <a:blip r:embed="rId9"/>
          <a:srcRect l="10175" t="0" r="0" b="0"/>
          <a:stretch/>
        </p:blipFill>
        <p:spPr>
          <a:xfrm>
            <a:off x="6616800" y="1175040"/>
            <a:ext cx="2967480" cy="2339640"/>
          </a:xfrm>
          <a:prstGeom prst="rect">
            <a:avLst/>
          </a:prstGeom>
          <a:ln w="0">
            <a:noFill/>
          </a:ln>
        </p:spPr>
      </p:pic>
      <p:pic>
        <p:nvPicPr>
          <p:cNvPr id="811" name="Kép 23" descr=""/>
          <p:cNvPicPr/>
          <p:nvPr/>
        </p:nvPicPr>
        <p:blipFill>
          <a:blip r:embed="rId10"/>
          <a:srcRect l="24835" t="0" r="8532" b="7444"/>
          <a:stretch/>
        </p:blipFill>
        <p:spPr>
          <a:xfrm>
            <a:off x="9671040" y="1623600"/>
            <a:ext cx="2405160" cy="18788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812" name="Kép 25" descr=""/>
          <p:cNvPicPr/>
          <p:nvPr/>
        </p:nvPicPr>
        <p:blipFill>
          <a:blip r:embed="rId11"/>
          <a:stretch/>
        </p:blipFill>
        <p:spPr>
          <a:xfrm>
            <a:off x="10702800" y="918000"/>
            <a:ext cx="1425240" cy="80136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813" name="Rectangle 4"/>
          <p:cNvSpPr/>
          <p:nvPr/>
        </p:nvSpPr>
        <p:spPr>
          <a:xfrm>
            <a:off x="3509640" y="615960"/>
            <a:ext cx="3918600" cy="5461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Csuszamlások, suvadások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Természetes vagy emberi hatásra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4" name="Rectangle 4"/>
          <p:cNvSpPr/>
          <p:nvPr/>
        </p:nvSpPr>
        <p:spPr>
          <a:xfrm>
            <a:off x="767520" y="3502800"/>
            <a:ext cx="173412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Nagybarca, Hét-tó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5" name="Rectangle 4"/>
          <p:cNvSpPr/>
          <p:nvPr/>
        </p:nvSpPr>
        <p:spPr>
          <a:xfrm>
            <a:off x="3980880" y="3513240"/>
            <a:ext cx="187632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Bánhorváti, Három-tó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6" name="Rectangle 4"/>
          <p:cNvSpPr/>
          <p:nvPr/>
        </p:nvSpPr>
        <p:spPr>
          <a:xfrm>
            <a:off x="6540840" y="3493440"/>
            <a:ext cx="315252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Vadna, Gyorjákos-tető, Rekkenő-lápa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7" name="Line 4"/>
          <p:cNvSpPr/>
          <p:nvPr/>
        </p:nvSpPr>
        <p:spPr>
          <a:xfrm flipH="1" flipV="1">
            <a:off x="767160" y="1531800"/>
            <a:ext cx="2550600" cy="1664640"/>
          </a:xfrm>
          <a:prstGeom prst="line">
            <a:avLst/>
          </a:prstGeom>
          <a:ln w="1905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8" name="Line 4"/>
          <p:cNvSpPr/>
          <p:nvPr/>
        </p:nvSpPr>
        <p:spPr>
          <a:xfrm flipV="1">
            <a:off x="4550400" y="1462680"/>
            <a:ext cx="308880" cy="1271520"/>
          </a:xfrm>
          <a:prstGeom prst="line">
            <a:avLst/>
          </a:prstGeom>
          <a:ln w="1905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9" name="Line 4"/>
          <p:cNvSpPr/>
          <p:nvPr/>
        </p:nvSpPr>
        <p:spPr>
          <a:xfrm flipH="1" flipV="1">
            <a:off x="7350480" y="1249560"/>
            <a:ext cx="1846440" cy="962280"/>
          </a:xfrm>
          <a:prstGeom prst="line">
            <a:avLst/>
          </a:prstGeom>
          <a:ln w="1905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0" name="Line 4"/>
          <p:cNvSpPr/>
          <p:nvPr/>
        </p:nvSpPr>
        <p:spPr>
          <a:xfrm flipH="1" flipV="1">
            <a:off x="6723000" y="2098440"/>
            <a:ext cx="1355760" cy="1306440"/>
          </a:xfrm>
          <a:prstGeom prst="line">
            <a:avLst/>
          </a:prstGeom>
          <a:ln w="1905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1" name="Line 4"/>
          <p:cNvSpPr/>
          <p:nvPr/>
        </p:nvSpPr>
        <p:spPr>
          <a:xfrm>
            <a:off x="9196920" y="4702320"/>
            <a:ext cx="1070280" cy="968040"/>
          </a:xfrm>
          <a:prstGeom prst="line">
            <a:avLst/>
          </a:prstGeom>
          <a:ln w="1905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2" name="Line 4"/>
          <p:cNvSpPr/>
          <p:nvPr/>
        </p:nvSpPr>
        <p:spPr>
          <a:xfrm>
            <a:off x="10510920" y="2449440"/>
            <a:ext cx="896400" cy="868320"/>
          </a:xfrm>
          <a:prstGeom prst="line">
            <a:avLst/>
          </a:prstGeom>
          <a:ln w="1905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1" dur="indefinite" restart="never" nodeType="tmRoot">
          <p:childTnLst>
            <p:seq>
              <p:cTn id="272" dur="indefinite" nodeType="mainSeq">
                <p:childTnLst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7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8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9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4" dur="5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5" dur="5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86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1" dur="5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2" dur="5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93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6" dur="5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7" dur="5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98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3" dur="50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4" dur="50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05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0" dur="50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1" dur="50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12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824" name="Picture 6" descr="BNP_kör_yyy_but"/>
          <p:cNvPicPr/>
          <p:nvPr/>
        </p:nvPicPr>
        <p:blipFill>
          <a:blip r:embed="rId1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825" name="Picture 2" descr="https://bukkaljaertektar.hu/wp-content/uploads/2017/07/geologo_D16_x.jpg"/>
          <p:cNvPicPr/>
          <p:nvPr/>
        </p:nvPicPr>
        <p:blipFill>
          <a:blip r:embed="rId2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826" name="Rectangle 4"/>
          <p:cNvSpPr/>
          <p:nvPr/>
        </p:nvSpPr>
        <p:spPr>
          <a:xfrm>
            <a:off x="3509640" y="615960"/>
            <a:ext cx="3918600" cy="5461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Csuszamlások, suvadások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Eocén makrofosszíliák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7" name="Szövegdoboz 9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8" name="Kép 2" descr=""/>
          <p:cNvPicPr/>
          <p:nvPr/>
        </p:nvPicPr>
        <p:blipFill>
          <a:blip r:embed="rId3"/>
          <a:stretch/>
        </p:blipFill>
        <p:spPr>
          <a:xfrm>
            <a:off x="282600" y="1194480"/>
            <a:ext cx="2519640" cy="1784520"/>
          </a:xfrm>
          <a:prstGeom prst="rect">
            <a:avLst/>
          </a:prstGeom>
          <a:ln w="0">
            <a:noFill/>
          </a:ln>
        </p:spPr>
      </p:pic>
      <p:sp>
        <p:nvSpPr>
          <p:cNvPr id="829" name="Ellipszis 12"/>
          <p:cNvSpPr/>
          <p:nvPr/>
        </p:nvSpPr>
        <p:spPr>
          <a:xfrm>
            <a:off x="954720" y="1721880"/>
            <a:ext cx="659520" cy="63396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830" name="Kép 4" descr=""/>
          <p:cNvPicPr/>
          <p:nvPr/>
        </p:nvPicPr>
        <p:blipFill>
          <a:blip r:embed="rId4"/>
          <a:stretch/>
        </p:blipFill>
        <p:spPr>
          <a:xfrm>
            <a:off x="2923920" y="1194480"/>
            <a:ext cx="2519640" cy="1784520"/>
          </a:xfrm>
          <a:prstGeom prst="rect">
            <a:avLst/>
          </a:prstGeom>
          <a:ln w="0">
            <a:noFill/>
          </a:ln>
        </p:spPr>
      </p:pic>
      <p:sp>
        <p:nvSpPr>
          <p:cNvPr id="831" name="Ellipszis 13"/>
          <p:cNvSpPr/>
          <p:nvPr/>
        </p:nvSpPr>
        <p:spPr>
          <a:xfrm>
            <a:off x="4323960" y="2134800"/>
            <a:ext cx="848880" cy="85068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32" name="Ellipszis 14"/>
          <p:cNvSpPr/>
          <p:nvPr/>
        </p:nvSpPr>
        <p:spPr>
          <a:xfrm>
            <a:off x="3244680" y="1208520"/>
            <a:ext cx="659520" cy="63396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833" name="Kép 5" descr=""/>
          <p:cNvPicPr/>
          <p:nvPr/>
        </p:nvPicPr>
        <p:blipFill>
          <a:blip r:embed="rId5"/>
          <a:stretch/>
        </p:blipFill>
        <p:spPr>
          <a:xfrm>
            <a:off x="5573880" y="1194480"/>
            <a:ext cx="2519640" cy="1784520"/>
          </a:xfrm>
          <a:prstGeom prst="rect">
            <a:avLst/>
          </a:prstGeom>
          <a:ln w="0">
            <a:noFill/>
          </a:ln>
        </p:spPr>
      </p:pic>
      <p:sp>
        <p:nvSpPr>
          <p:cNvPr id="834" name="Ellipszis 16"/>
          <p:cNvSpPr/>
          <p:nvPr/>
        </p:nvSpPr>
        <p:spPr>
          <a:xfrm>
            <a:off x="5653440" y="1882440"/>
            <a:ext cx="848880" cy="85068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35" name="Ellipszis 17"/>
          <p:cNvSpPr/>
          <p:nvPr/>
        </p:nvSpPr>
        <p:spPr>
          <a:xfrm>
            <a:off x="6661080" y="1525680"/>
            <a:ext cx="848880" cy="85068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836" name="Kép 6" descr=""/>
          <p:cNvPicPr/>
          <p:nvPr/>
        </p:nvPicPr>
        <p:blipFill>
          <a:blip r:embed="rId6"/>
          <a:stretch/>
        </p:blipFill>
        <p:spPr>
          <a:xfrm>
            <a:off x="8215200" y="798840"/>
            <a:ext cx="3599640" cy="2549520"/>
          </a:xfrm>
          <a:prstGeom prst="rect">
            <a:avLst/>
          </a:prstGeom>
          <a:ln w="0">
            <a:noFill/>
          </a:ln>
        </p:spPr>
      </p:pic>
      <p:sp>
        <p:nvSpPr>
          <p:cNvPr id="837" name="Ellipszis 19"/>
          <p:cNvSpPr/>
          <p:nvPr/>
        </p:nvSpPr>
        <p:spPr>
          <a:xfrm>
            <a:off x="9932040" y="1326240"/>
            <a:ext cx="1501920" cy="145764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38" name="Ellipszis 20"/>
          <p:cNvSpPr/>
          <p:nvPr/>
        </p:nvSpPr>
        <p:spPr>
          <a:xfrm>
            <a:off x="9103680" y="2001960"/>
            <a:ext cx="848880" cy="85068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839" name="Kép 21" descr=""/>
          <p:cNvPicPr/>
          <p:nvPr/>
        </p:nvPicPr>
        <p:blipFill>
          <a:blip r:embed="rId7"/>
          <a:srcRect l="8608" t="0" r="7824" b="5979"/>
          <a:stretch/>
        </p:blipFill>
        <p:spPr>
          <a:xfrm>
            <a:off x="9729000" y="3416760"/>
            <a:ext cx="2432160" cy="3447360"/>
          </a:xfrm>
          <a:prstGeom prst="rect">
            <a:avLst/>
          </a:prstGeom>
          <a:ln w="0">
            <a:noFill/>
          </a:ln>
        </p:spPr>
      </p:pic>
      <p:sp>
        <p:nvSpPr>
          <p:cNvPr id="840" name="Ellipszis 22"/>
          <p:cNvSpPr/>
          <p:nvPr/>
        </p:nvSpPr>
        <p:spPr>
          <a:xfrm>
            <a:off x="9745200" y="4308480"/>
            <a:ext cx="2192760" cy="11174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841" name="Kép 23" descr=""/>
          <p:cNvPicPr/>
          <p:nvPr/>
        </p:nvPicPr>
        <p:blipFill>
          <a:blip r:embed="rId8"/>
          <a:srcRect l="0" t="29033" r="308" b="13393"/>
          <a:stretch/>
        </p:blipFill>
        <p:spPr>
          <a:xfrm>
            <a:off x="79200" y="5357520"/>
            <a:ext cx="3229560" cy="1342440"/>
          </a:xfrm>
          <a:prstGeom prst="rect">
            <a:avLst/>
          </a:prstGeom>
          <a:ln w="9525">
            <a:solidFill>
              <a:srgbClr val="ffffff"/>
            </a:solidFill>
            <a:miter/>
          </a:ln>
        </p:spPr>
      </p:pic>
      <p:pic>
        <p:nvPicPr>
          <p:cNvPr id="842" name="Kép 25" descr=""/>
          <p:cNvPicPr/>
          <p:nvPr/>
        </p:nvPicPr>
        <p:blipFill>
          <a:blip r:embed="rId9"/>
          <a:srcRect l="0" t="7385" r="568" b="10574"/>
          <a:stretch/>
        </p:blipFill>
        <p:spPr>
          <a:xfrm>
            <a:off x="83520" y="3311640"/>
            <a:ext cx="3221280" cy="1993320"/>
          </a:xfrm>
          <a:prstGeom prst="rect">
            <a:avLst/>
          </a:prstGeom>
          <a:ln w="0">
            <a:noFill/>
          </a:ln>
        </p:spPr>
      </p:pic>
      <p:pic>
        <p:nvPicPr>
          <p:cNvPr id="843" name="Kép 27" descr=""/>
          <p:cNvPicPr/>
          <p:nvPr/>
        </p:nvPicPr>
        <p:blipFill>
          <a:blip r:embed="rId10"/>
          <a:srcRect l="6001" t="9114" r="12221" b="5021"/>
          <a:stretch/>
        </p:blipFill>
        <p:spPr>
          <a:xfrm rot="5400000">
            <a:off x="7478280" y="4434840"/>
            <a:ext cx="2991240" cy="1526400"/>
          </a:xfrm>
          <a:prstGeom prst="rect">
            <a:avLst/>
          </a:prstGeom>
          <a:ln w="0">
            <a:noFill/>
          </a:ln>
        </p:spPr>
      </p:pic>
      <p:pic>
        <p:nvPicPr>
          <p:cNvPr id="844" name="Kép 29" descr=""/>
          <p:cNvPicPr/>
          <p:nvPr/>
        </p:nvPicPr>
        <p:blipFill>
          <a:blip r:embed="rId11"/>
          <a:srcRect l="15986" t="11492" r="10386" b="20470"/>
          <a:stretch/>
        </p:blipFill>
        <p:spPr>
          <a:xfrm>
            <a:off x="3407040" y="5082840"/>
            <a:ext cx="2324880" cy="1611000"/>
          </a:xfrm>
          <a:prstGeom prst="rect">
            <a:avLst/>
          </a:prstGeom>
          <a:ln w="0">
            <a:noFill/>
          </a:ln>
        </p:spPr>
      </p:pic>
      <p:pic>
        <p:nvPicPr>
          <p:cNvPr id="845" name="Kép 1" descr=""/>
          <p:cNvPicPr/>
          <p:nvPr/>
        </p:nvPicPr>
        <p:blipFill>
          <a:blip r:embed="rId12"/>
          <a:srcRect l="5245" t="3484" r="1915" b="11650"/>
          <a:stretch/>
        </p:blipFill>
        <p:spPr>
          <a:xfrm>
            <a:off x="5789160" y="5089680"/>
            <a:ext cx="2339640" cy="1603800"/>
          </a:xfrm>
          <a:prstGeom prst="rect">
            <a:avLst/>
          </a:prstGeom>
          <a:ln w="0">
            <a:noFill/>
          </a:ln>
        </p:spPr>
      </p:pic>
      <p:pic>
        <p:nvPicPr>
          <p:cNvPr id="846" name="Kép 3" descr=""/>
          <p:cNvPicPr/>
          <p:nvPr/>
        </p:nvPicPr>
        <p:blipFill>
          <a:blip r:embed="rId13"/>
          <a:srcRect l="0" t="2874" r="0" b="0"/>
          <a:stretch/>
        </p:blipFill>
        <p:spPr>
          <a:xfrm>
            <a:off x="5797440" y="3330720"/>
            <a:ext cx="2339640" cy="1703880"/>
          </a:xfrm>
          <a:prstGeom prst="rect">
            <a:avLst/>
          </a:prstGeom>
          <a:ln w="0">
            <a:noFill/>
          </a:ln>
        </p:spPr>
      </p:pic>
      <p:pic>
        <p:nvPicPr>
          <p:cNvPr id="847" name="Kép 10" descr=""/>
          <p:cNvPicPr/>
          <p:nvPr/>
        </p:nvPicPr>
        <p:blipFill>
          <a:blip r:embed="rId14"/>
          <a:srcRect l="11025" t="16317" r="4493" b="1576"/>
          <a:stretch/>
        </p:blipFill>
        <p:spPr>
          <a:xfrm>
            <a:off x="3400560" y="3318480"/>
            <a:ext cx="2339640" cy="1704960"/>
          </a:xfrm>
          <a:prstGeom prst="rect">
            <a:avLst/>
          </a:prstGeom>
          <a:ln w="0">
            <a:noFill/>
          </a:ln>
        </p:spPr>
      </p:pic>
      <p:sp>
        <p:nvSpPr>
          <p:cNvPr id="848" name="Rectangle 4"/>
          <p:cNvSpPr/>
          <p:nvPr/>
        </p:nvSpPr>
        <p:spPr>
          <a:xfrm>
            <a:off x="362160" y="2931840"/>
            <a:ext cx="229068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Dédestapolcsány, Bába-tó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9" name="Rectangle 4"/>
          <p:cNvSpPr/>
          <p:nvPr/>
        </p:nvSpPr>
        <p:spPr>
          <a:xfrm>
            <a:off x="8227440" y="3352680"/>
            <a:ext cx="173412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Noszvaj, Síkfőkút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" name="Rectangle 4"/>
          <p:cNvSpPr/>
          <p:nvPr/>
        </p:nvSpPr>
        <p:spPr>
          <a:xfrm>
            <a:off x="3105360" y="2935080"/>
            <a:ext cx="210816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Nagyvisnyó, Taró-bérce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" name="Rectangle 4"/>
          <p:cNvSpPr/>
          <p:nvPr/>
        </p:nvSpPr>
        <p:spPr>
          <a:xfrm>
            <a:off x="5696640" y="2937240"/>
            <a:ext cx="2396520" cy="5158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Szilvásvárad, Horotna-völgy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3" dur="indefinite" restart="never" nodeType="tmRoot">
          <p:childTnLst>
            <p:seq>
              <p:cTn id="314" dur="indefinite" nodeType="mainSeq">
                <p:childTnLst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9" dur="5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0" dur="5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21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4" dur="5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5" dur="5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26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1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2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33"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8" dur="5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9" dur="5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40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5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6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47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0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1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52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7" dur="500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8" dur="500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59"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2" dur="5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3" dur="5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64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7" dur="5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8" dur="5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69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2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3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74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7" dur="5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8" dur="5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79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153" name="Picture 6" descr="BNP_kör_yyy_but"/>
          <p:cNvPicPr/>
          <p:nvPr/>
        </p:nvPicPr>
        <p:blipFill>
          <a:blip r:embed="rId1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sp>
        <p:nvSpPr>
          <p:cNvPr id="154" name="WordArt 7"/>
          <p:cNvSpPr txBox="1"/>
          <p:nvPr/>
        </p:nvSpPr>
        <p:spPr>
          <a:xfrm>
            <a:off x="3980880" y="245880"/>
            <a:ext cx="3600000" cy="288000"/>
          </a:xfrm>
          <a:prstGeom prst="rect">
            <a:avLst/>
          </a:prstGeom>
        </p:spPr>
        <p:txBody>
          <a:bodyPr wrap="none" lIns="90000" rIns="90000" tIns="45000" bIns="4500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ln w="0">
                  <a:noFill/>
                </a:ln>
                <a:solidFill>
                  <a:srgbClr val="9fc65a"/>
                </a:solidFill>
                <a:latin typeface="Arial Narrow"/>
              </a:rPr>
              <a:t>BÜKK-VIDÉK GEOPARK</a:t>
            </a:r>
            <a:endParaRPr b="0" lang="hu-HU" sz="2000" spc="-1" strike="noStrike">
              <a:ln w="0">
                <a:noFill/>
              </a:ln>
              <a:solidFill>
                <a:srgbClr val="9fc65a"/>
              </a:solidFill>
              <a:latin typeface="Arial"/>
            </a:endParaRPr>
          </a:p>
        </p:txBody>
      </p:sp>
      <p:pic>
        <p:nvPicPr>
          <p:cNvPr id="155" name="Picture 2" descr="https://bukkaljaertektar.hu/wp-content/uploads/2017/07/geologo_D16_x.jpg"/>
          <p:cNvPicPr/>
          <p:nvPr/>
        </p:nvPicPr>
        <p:blipFill>
          <a:blip r:embed="rId2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56" name="Picture 2" descr="D:\1MENT\BNPISZH\2019\Geopark\Nevzesi_anyag\BvG_eloadas_Csopak\BvG_foldtani_terkep.jpg"/>
          <p:cNvPicPr/>
          <p:nvPr/>
        </p:nvPicPr>
        <p:blipFill>
          <a:blip r:embed="rId3"/>
          <a:stretch/>
        </p:blipFill>
        <p:spPr>
          <a:xfrm>
            <a:off x="2279520" y="0"/>
            <a:ext cx="7133040" cy="6857640"/>
          </a:xfrm>
          <a:prstGeom prst="rect">
            <a:avLst/>
          </a:prstGeom>
          <a:ln w="0">
            <a:noFill/>
          </a:ln>
        </p:spPr>
      </p:pic>
      <p:pic>
        <p:nvPicPr>
          <p:cNvPr id="157" name="Picture 2" descr="DSCF1218"/>
          <p:cNvPicPr/>
          <p:nvPr/>
        </p:nvPicPr>
        <p:blipFill>
          <a:blip r:embed="rId4"/>
          <a:srcRect l="0" t="11607" r="0" b="8571"/>
          <a:stretch/>
        </p:blipFill>
        <p:spPr>
          <a:xfrm>
            <a:off x="7675200" y="5518080"/>
            <a:ext cx="2159640" cy="129312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158" name="Picture 6" descr="19176035_1519ef2c51b6202428802d9d16d54fb5_xl"/>
          <p:cNvPicPr/>
          <p:nvPr/>
        </p:nvPicPr>
        <p:blipFill>
          <a:blip r:embed="rId5"/>
          <a:stretch/>
        </p:blipFill>
        <p:spPr>
          <a:xfrm>
            <a:off x="9872280" y="4244040"/>
            <a:ext cx="2159640" cy="123192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159" name="Picture 7" descr="DSCF0093"/>
          <p:cNvPicPr/>
          <p:nvPr/>
        </p:nvPicPr>
        <p:blipFill>
          <a:blip r:embed="rId6"/>
          <a:stretch/>
        </p:blipFill>
        <p:spPr>
          <a:xfrm>
            <a:off x="10297080" y="5371920"/>
            <a:ext cx="1799640" cy="134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160" name="Ellipszis 2"/>
          <p:cNvSpPr/>
          <p:nvPr/>
        </p:nvSpPr>
        <p:spPr>
          <a:xfrm rot="20290800">
            <a:off x="4464720" y="1845360"/>
            <a:ext cx="3708360" cy="2162880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1" name="Ellipszis 22"/>
          <p:cNvSpPr/>
          <p:nvPr/>
        </p:nvSpPr>
        <p:spPr>
          <a:xfrm rot="19865400">
            <a:off x="4723920" y="3974040"/>
            <a:ext cx="4360680" cy="1013400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2" name="Ellipszis 24"/>
          <p:cNvSpPr/>
          <p:nvPr/>
        </p:nvSpPr>
        <p:spPr>
          <a:xfrm rot="19865400">
            <a:off x="5025960" y="5042880"/>
            <a:ext cx="4615560" cy="923400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3" name="Téglalap 28"/>
          <p:cNvSpPr/>
          <p:nvPr/>
        </p:nvSpPr>
        <p:spPr>
          <a:xfrm>
            <a:off x="5813640" y="2580120"/>
            <a:ext cx="117468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ffffff"/>
                </a:solidFill>
                <a:latin typeface="Arial"/>
              </a:rPr>
              <a:t>Bükk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Téglalap 29"/>
          <p:cNvSpPr/>
          <p:nvPr/>
        </p:nvSpPr>
        <p:spPr>
          <a:xfrm>
            <a:off x="6042240" y="4133160"/>
            <a:ext cx="185148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ffffff"/>
                </a:solidFill>
                <a:latin typeface="Arial"/>
              </a:rPr>
              <a:t>Bükkalja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Ellipszis 30"/>
          <p:cNvSpPr/>
          <p:nvPr/>
        </p:nvSpPr>
        <p:spPr>
          <a:xfrm>
            <a:off x="5263200" y="674640"/>
            <a:ext cx="1157400" cy="1132920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6" name="Téglalap 31"/>
          <p:cNvSpPr/>
          <p:nvPr/>
        </p:nvSpPr>
        <p:spPr>
          <a:xfrm>
            <a:off x="5236200" y="914400"/>
            <a:ext cx="128448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ffffff"/>
                </a:solidFill>
                <a:latin typeface="Arial"/>
              </a:rPr>
              <a:t>Upponyi-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ffffff"/>
                </a:solidFill>
                <a:latin typeface="Arial"/>
              </a:rPr>
              <a:t>hegység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Téglalap 32"/>
          <p:cNvSpPr/>
          <p:nvPr/>
        </p:nvSpPr>
        <p:spPr>
          <a:xfrm rot="20127600">
            <a:off x="6453360" y="5321520"/>
            <a:ext cx="133308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ffffff"/>
                </a:solidFill>
                <a:latin typeface="Arial"/>
              </a:rPr>
              <a:t>Alföld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Ellipszis 34"/>
          <p:cNvSpPr/>
          <p:nvPr/>
        </p:nvSpPr>
        <p:spPr>
          <a:xfrm>
            <a:off x="3596760" y="3922920"/>
            <a:ext cx="1224360" cy="1215000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9" name="Téglalap 35"/>
          <p:cNvSpPr/>
          <p:nvPr/>
        </p:nvSpPr>
        <p:spPr>
          <a:xfrm rot="20141400">
            <a:off x="3609360" y="4223520"/>
            <a:ext cx="126468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ffffff"/>
                </a:solidFill>
                <a:latin typeface="Arial"/>
              </a:rPr>
              <a:t>Mátra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70" name="Egyenes összekötő nyíllal 4"/>
          <p:cNvCxnSpPr/>
          <p:nvPr/>
        </p:nvCxnSpPr>
        <p:spPr>
          <a:xfrm flipH="1" flipV="1">
            <a:off x="7855200" y="4790880"/>
            <a:ext cx="326520" cy="1095840"/>
          </a:xfrm>
          <a:prstGeom prst="straightConnector1">
            <a:avLst/>
          </a:prstGeom>
          <a:ln w="19050">
            <a:solidFill>
              <a:srgbClr val="000000"/>
            </a:solidFill>
            <a:tailEnd len="med" type="triangle" w="med"/>
          </a:ln>
        </p:spPr>
      </p:cxnSp>
      <p:pic>
        <p:nvPicPr>
          <p:cNvPr id="171" name="Picture 3" descr="DSCF0042"/>
          <p:cNvPicPr/>
          <p:nvPr/>
        </p:nvPicPr>
        <p:blipFill>
          <a:blip r:embed="rId7"/>
          <a:srcRect l="5715" t="21329" r="11166" b="0"/>
          <a:stretch/>
        </p:blipFill>
        <p:spPr>
          <a:xfrm>
            <a:off x="196200" y="5591520"/>
            <a:ext cx="2159640" cy="117828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cxnSp>
        <p:nvCxnSpPr>
          <p:cNvPr id="172" name="Egyenes összekötő nyíllal 37"/>
          <p:cNvCxnSpPr/>
          <p:nvPr/>
        </p:nvCxnSpPr>
        <p:spPr>
          <a:xfrm flipV="1">
            <a:off x="1902600" y="4741560"/>
            <a:ext cx="2109240" cy="1130760"/>
          </a:xfrm>
          <a:prstGeom prst="straightConnector1">
            <a:avLst/>
          </a:prstGeom>
          <a:ln w="19050">
            <a:solidFill>
              <a:srgbClr val="000000"/>
            </a:solidFill>
            <a:tailEnd len="med" type="triangle" w="med"/>
          </a:ln>
        </p:spPr>
      </p:cxnSp>
      <p:cxnSp>
        <p:nvCxnSpPr>
          <p:cNvPr id="173" name="Egyenes összekötő nyíllal 38"/>
          <p:cNvCxnSpPr/>
          <p:nvPr/>
        </p:nvCxnSpPr>
        <p:spPr>
          <a:xfrm flipH="1" flipV="1">
            <a:off x="7418160" y="4188600"/>
            <a:ext cx="2734200" cy="1072080"/>
          </a:xfrm>
          <a:prstGeom prst="straightConnector1">
            <a:avLst/>
          </a:prstGeom>
          <a:ln w="19050">
            <a:solidFill>
              <a:srgbClr val="000000"/>
            </a:solidFill>
            <a:tailEnd len="med" type="triangle" w="med"/>
          </a:ln>
        </p:spPr>
      </p:cxnSp>
      <p:sp>
        <p:nvSpPr>
          <p:cNvPr id="174" name="Ellipszis 41"/>
          <p:cNvSpPr/>
          <p:nvPr/>
        </p:nvSpPr>
        <p:spPr>
          <a:xfrm rot="318600">
            <a:off x="2579400" y="871200"/>
            <a:ext cx="1423080" cy="2346480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5" name="Ellipszis 42"/>
          <p:cNvSpPr/>
          <p:nvPr/>
        </p:nvSpPr>
        <p:spPr>
          <a:xfrm rot="17591400">
            <a:off x="3795120" y="1629360"/>
            <a:ext cx="1939320" cy="762840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6" name="Ellipszis 44"/>
          <p:cNvSpPr/>
          <p:nvPr/>
        </p:nvSpPr>
        <p:spPr>
          <a:xfrm rot="1960800">
            <a:off x="6539040" y="781560"/>
            <a:ext cx="1559520" cy="762840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7" name="Téglalap 45"/>
          <p:cNvSpPr/>
          <p:nvPr/>
        </p:nvSpPr>
        <p:spPr>
          <a:xfrm rot="16560000">
            <a:off x="2257200" y="1696680"/>
            <a:ext cx="204768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ffffff"/>
                </a:solidFill>
                <a:latin typeface="Arial"/>
              </a:rPr>
              <a:t>Pétervásári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ffffff"/>
                </a:solidFill>
                <a:latin typeface="Arial"/>
              </a:rPr>
              <a:t>homokkő-vidék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8" name="Picture 2" descr="21_1"/>
          <p:cNvPicPr/>
          <p:nvPr/>
        </p:nvPicPr>
        <p:blipFill>
          <a:blip r:embed="rId8"/>
          <a:srcRect l="0" t="6907" r="0" b="0"/>
          <a:stretch/>
        </p:blipFill>
        <p:spPr>
          <a:xfrm>
            <a:off x="9594000" y="2616840"/>
            <a:ext cx="2159640" cy="150768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179" name="Téglalap 52"/>
          <p:cNvSpPr/>
          <p:nvPr/>
        </p:nvSpPr>
        <p:spPr>
          <a:xfrm rot="2013000">
            <a:off x="6566760" y="844920"/>
            <a:ext cx="1537560" cy="63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ffffff"/>
                </a:solidFill>
                <a:latin typeface="Arial"/>
              </a:rPr>
              <a:t>Borsodi-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ffffff"/>
                </a:solidFill>
                <a:latin typeface="Arial"/>
              </a:rPr>
              <a:t>szémedence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Téglalap 53"/>
          <p:cNvSpPr/>
          <p:nvPr/>
        </p:nvSpPr>
        <p:spPr>
          <a:xfrm rot="17606400">
            <a:off x="3886200" y="1670400"/>
            <a:ext cx="1755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ffffff"/>
                </a:solidFill>
                <a:latin typeface="Arial"/>
              </a:rPr>
              <a:t>Ózd-egercsehi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ffffff"/>
                </a:solidFill>
                <a:latin typeface="Arial"/>
              </a:rPr>
              <a:t>szémedence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1" name="Picture 6" descr="Bányászati emlékek - Mónosbél ( Észak - Magyarország)..."/>
          <p:cNvPicPr/>
          <p:nvPr/>
        </p:nvPicPr>
        <p:blipFill>
          <a:blip r:embed="rId9"/>
          <a:stretch/>
        </p:blipFill>
        <p:spPr>
          <a:xfrm>
            <a:off x="10328400" y="1339920"/>
            <a:ext cx="1799640" cy="11822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182" name="Picture 4" descr="Rónaföldi Zoltán: Múltba nézek A borsodi - ózdvidéki ipar- és bányavasutak  rövid története - PDF Free Download"/>
          <p:cNvPicPr/>
          <p:nvPr/>
        </p:nvPicPr>
        <p:blipFill>
          <a:blip r:embed="rId10"/>
          <a:stretch/>
        </p:blipFill>
        <p:spPr>
          <a:xfrm>
            <a:off x="9510120" y="599400"/>
            <a:ext cx="1799640" cy="1043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cxnSp>
        <p:nvCxnSpPr>
          <p:cNvPr id="183" name="Egyenes összekötő nyíllal 57"/>
          <p:cNvCxnSpPr/>
          <p:nvPr/>
        </p:nvCxnSpPr>
        <p:spPr>
          <a:xfrm flipH="1" flipV="1">
            <a:off x="7122240" y="2714400"/>
            <a:ext cx="2820960" cy="450720"/>
          </a:xfrm>
          <a:prstGeom prst="straightConnector1">
            <a:avLst/>
          </a:prstGeom>
          <a:ln w="19050">
            <a:solidFill>
              <a:srgbClr val="000000"/>
            </a:solidFill>
            <a:tailEnd len="med" type="triangle" w="med"/>
          </a:ln>
        </p:spPr>
      </p:cxnSp>
      <p:cxnSp>
        <p:nvCxnSpPr>
          <p:cNvPr id="184" name="Egyenes összekötő nyíllal 59"/>
          <p:cNvCxnSpPr/>
          <p:nvPr/>
        </p:nvCxnSpPr>
        <p:spPr>
          <a:xfrm flipH="1" flipV="1">
            <a:off x="7333560" y="901080"/>
            <a:ext cx="2678760" cy="65160"/>
          </a:xfrm>
          <a:prstGeom prst="straightConnector1">
            <a:avLst/>
          </a:prstGeom>
          <a:ln w="19050">
            <a:solidFill>
              <a:srgbClr val="000000"/>
            </a:solidFill>
            <a:tailEnd len="med" type="triangle" w="med"/>
          </a:ln>
        </p:spPr>
      </p:cxnSp>
      <p:cxnSp>
        <p:nvCxnSpPr>
          <p:cNvPr id="185" name="Egyenes összekötő nyíllal 62"/>
          <p:cNvCxnSpPr/>
          <p:nvPr/>
        </p:nvCxnSpPr>
        <p:spPr>
          <a:xfrm flipH="1" flipV="1">
            <a:off x="4946040" y="1963080"/>
            <a:ext cx="5654520" cy="29160"/>
          </a:xfrm>
          <a:prstGeom prst="straightConnector1">
            <a:avLst/>
          </a:prstGeom>
          <a:ln w="19050">
            <a:solidFill>
              <a:srgbClr val="000000"/>
            </a:solidFill>
            <a:tailEnd len="med" type="triangle" w="med"/>
          </a:ln>
        </p:spPr>
      </p:cxnSp>
      <p:pic>
        <p:nvPicPr>
          <p:cNvPr id="186" name="Kép 60" descr=""/>
          <p:cNvPicPr/>
          <p:nvPr/>
        </p:nvPicPr>
        <p:blipFill>
          <a:blip r:embed="rId11"/>
          <a:stretch/>
        </p:blipFill>
        <p:spPr>
          <a:xfrm>
            <a:off x="199080" y="1136520"/>
            <a:ext cx="2159640" cy="161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cxnSp>
        <p:nvCxnSpPr>
          <p:cNvPr id="187" name="Egyenes összekötő nyíllal 66"/>
          <p:cNvCxnSpPr/>
          <p:nvPr/>
        </p:nvCxnSpPr>
        <p:spPr>
          <a:xfrm flipV="1">
            <a:off x="2001600" y="981720"/>
            <a:ext cx="3589560" cy="419040"/>
          </a:xfrm>
          <a:prstGeom prst="straightConnector1">
            <a:avLst/>
          </a:prstGeom>
          <a:ln w="19050">
            <a:solidFill>
              <a:srgbClr val="000000"/>
            </a:solidFill>
            <a:tailEnd len="med" type="triangle" w="med"/>
          </a:ln>
        </p:spPr>
      </p:cxnSp>
      <p:pic>
        <p:nvPicPr>
          <p:cNvPr id="188" name="Kép 65" descr=""/>
          <p:cNvPicPr/>
          <p:nvPr/>
        </p:nvPicPr>
        <p:blipFill>
          <a:blip r:embed="rId12"/>
          <a:stretch/>
        </p:blipFill>
        <p:spPr>
          <a:xfrm>
            <a:off x="195120" y="3311280"/>
            <a:ext cx="2159640" cy="161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cxnSp>
        <p:nvCxnSpPr>
          <p:cNvPr id="189" name="Egyenes összekötő nyíllal 71"/>
          <p:cNvCxnSpPr/>
          <p:nvPr/>
        </p:nvCxnSpPr>
        <p:spPr>
          <a:xfrm flipV="1">
            <a:off x="1190160" y="2285640"/>
            <a:ext cx="1899720" cy="1182600"/>
          </a:xfrm>
          <a:prstGeom prst="straightConnector1">
            <a:avLst/>
          </a:prstGeom>
          <a:ln w="19050">
            <a:solidFill>
              <a:srgbClr val="000000"/>
            </a:solidFill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Kép 3" descr=""/>
          <p:cNvPicPr/>
          <p:nvPr/>
        </p:nvPicPr>
        <p:blipFill>
          <a:blip r:embed="rId1"/>
          <a:srcRect l="0" t="4480" r="0" b="2930"/>
          <a:stretch/>
        </p:blipFill>
        <p:spPr>
          <a:xfrm>
            <a:off x="447840" y="1202040"/>
            <a:ext cx="4028760" cy="2339640"/>
          </a:xfrm>
          <a:prstGeom prst="rect">
            <a:avLst/>
          </a:prstGeom>
          <a:ln w="0">
            <a:noFill/>
          </a:ln>
        </p:spPr>
      </p:pic>
      <p:sp>
        <p:nvSpPr>
          <p:cNvPr id="853" name="Rectangle 5"/>
          <p:cNvSpPr/>
          <p:nvPr/>
        </p:nvSpPr>
        <p:spPr>
          <a:xfrm>
            <a:off x="4176000" y="6268680"/>
            <a:ext cx="345060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Bélapátfalva, Kövecses-tető, csuszamlás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4" name="Kép 7" descr=""/>
          <p:cNvPicPr/>
          <p:nvPr/>
        </p:nvPicPr>
        <p:blipFill>
          <a:blip r:embed="rId2"/>
          <a:srcRect l="0" t="3520" r="6488" b="7109"/>
          <a:stretch/>
        </p:blipFill>
        <p:spPr>
          <a:xfrm>
            <a:off x="5169600" y="3666240"/>
            <a:ext cx="4556160" cy="2591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855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856" name="Picture 6" descr="BNP_kör_yyy_but"/>
          <p:cNvPicPr/>
          <p:nvPr/>
        </p:nvPicPr>
        <p:blipFill>
          <a:blip r:embed="rId3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857" name="Picture 2" descr="https://bukkaljaertektar.hu/wp-content/uploads/2017/07/geologo_D16_x.jpg"/>
          <p:cNvPicPr/>
          <p:nvPr/>
        </p:nvPicPr>
        <p:blipFill>
          <a:blip r:embed="rId4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858" name="Rectangle 4"/>
          <p:cNvSpPr/>
          <p:nvPr/>
        </p:nvSpPr>
        <p:spPr>
          <a:xfrm>
            <a:off x="3647880" y="615960"/>
            <a:ext cx="3600000" cy="5461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Bélapátfalva, Bél-kő északi előtere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Rátolódás vagy tömegmozgás?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9" name="Kép 1" descr=""/>
          <p:cNvPicPr/>
          <p:nvPr/>
        </p:nvPicPr>
        <p:blipFill>
          <a:blip r:embed="rId5"/>
          <a:srcRect l="19432" t="10031" r="18787" b="15175"/>
          <a:stretch/>
        </p:blipFill>
        <p:spPr>
          <a:xfrm>
            <a:off x="8153280" y="1211400"/>
            <a:ext cx="3436200" cy="233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860" name="Kép 2" descr=""/>
          <p:cNvPicPr/>
          <p:nvPr/>
        </p:nvPicPr>
        <p:blipFill>
          <a:blip r:embed="rId6"/>
          <a:srcRect l="0" t="13583" r="0" b="15610"/>
          <a:stretch/>
        </p:blipFill>
        <p:spPr>
          <a:xfrm>
            <a:off x="172800" y="3666240"/>
            <a:ext cx="4880520" cy="2591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861" name="Szövegdoboz 12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2" name="Kép 13" descr=""/>
          <p:cNvPicPr/>
          <p:nvPr/>
        </p:nvPicPr>
        <p:blipFill>
          <a:blip r:embed="rId7"/>
          <a:srcRect l="8062" t="6316" r="16923" b="24970"/>
          <a:stretch/>
        </p:blipFill>
        <p:spPr>
          <a:xfrm>
            <a:off x="4604040" y="1203480"/>
            <a:ext cx="3405600" cy="2339640"/>
          </a:xfrm>
          <a:prstGeom prst="rect">
            <a:avLst/>
          </a:prstGeom>
          <a:ln w="0">
            <a:noFill/>
          </a:ln>
        </p:spPr>
      </p:pic>
      <p:sp>
        <p:nvSpPr>
          <p:cNvPr id="863" name="Line 4"/>
          <p:cNvSpPr/>
          <p:nvPr/>
        </p:nvSpPr>
        <p:spPr>
          <a:xfrm flipH="1">
            <a:off x="3113640" y="4906800"/>
            <a:ext cx="2758680" cy="136440"/>
          </a:xfrm>
          <a:prstGeom prst="line">
            <a:avLst/>
          </a:prstGeom>
          <a:ln w="1905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4" name="Line 5"/>
          <p:cNvSpPr/>
          <p:nvPr/>
        </p:nvSpPr>
        <p:spPr>
          <a:xfrm flipH="1">
            <a:off x="1513080" y="4297320"/>
            <a:ext cx="1204200" cy="462600"/>
          </a:xfrm>
          <a:prstGeom prst="line">
            <a:avLst/>
          </a:prstGeom>
          <a:ln w="9525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5" name="Text Box 7"/>
          <p:cNvSpPr/>
          <p:nvPr/>
        </p:nvSpPr>
        <p:spPr>
          <a:xfrm>
            <a:off x="2428920" y="3998880"/>
            <a:ext cx="15638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ffff00"/>
                </a:solidFill>
                <a:latin typeface="Calibri"/>
              </a:rPr>
              <a:t>csuszamlás fészke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6" name="Text Box 7"/>
          <p:cNvSpPr/>
          <p:nvPr/>
        </p:nvSpPr>
        <p:spPr>
          <a:xfrm>
            <a:off x="1000440" y="3989520"/>
            <a:ext cx="131940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ffff00"/>
                </a:solidFill>
                <a:latin typeface="Calibri"/>
              </a:rPr>
              <a:t>„</a:t>
            </a:r>
            <a:r>
              <a:rPr b="0" lang="hu-HU" sz="1400" spc="-1" strike="noStrike">
                <a:solidFill>
                  <a:srgbClr val="ffff00"/>
                </a:solidFill>
                <a:latin typeface="Calibri"/>
              </a:rPr>
              <a:t>mészkősapka”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7" name="Kép 20" descr=""/>
          <p:cNvPicPr/>
          <p:nvPr/>
        </p:nvPicPr>
        <p:blipFill>
          <a:blip r:embed="rId8"/>
          <a:srcRect l="14162" t="38888" r="69423" b="49331"/>
          <a:stretch/>
        </p:blipFill>
        <p:spPr>
          <a:xfrm>
            <a:off x="1667520" y="5500080"/>
            <a:ext cx="2434680" cy="131040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868" name="Line 5"/>
          <p:cNvSpPr/>
          <p:nvPr/>
        </p:nvSpPr>
        <p:spPr>
          <a:xfrm>
            <a:off x="1284840" y="4986720"/>
            <a:ext cx="382320" cy="573480"/>
          </a:xfrm>
          <a:prstGeom prst="line">
            <a:avLst/>
          </a:prstGeom>
          <a:ln w="9525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69" name="Kép 22" descr=""/>
          <p:cNvPicPr/>
          <p:nvPr/>
        </p:nvPicPr>
        <p:blipFill>
          <a:blip r:embed="rId9"/>
          <a:srcRect l="8608" t="0" r="7824" b="5979"/>
          <a:stretch/>
        </p:blipFill>
        <p:spPr>
          <a:xfrm>
            <a:off x="9871200" y="3666240"/>
            <a:ext cx="2155680" cy="3055320"/>
          </a:xfrm>
          <a:prstGeom prst="rect">
            <a:avLst/>
          </a:prstGeom>
          <a:ln w="0">
            <a:noFill/>
          </a:ln>
        </p:spPr>
      </p:pic>
      <p:sp>
        <p:nvSpPr>
          <p:cNvPr id="870" name="Ellipszis 23"/>
          <p:cNvSpPr/>
          <p:nvPr/>
        </p:nvSpPr>
        <p:spPr>
          <a:xfrm>
            <a:off x="9830160" y="4456800"/>
            <a:ext cx="2015640" cy="565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71" name="Ellipszis 25"/>
          <p:cNvSpPr/>
          <p:nvPr/>
        </p:nvSpPr>
        <p:spPr>
          <a:xfrm>
            <a:off x="1285200" y="2714760"/>
            <a:ext cx="927720" cy="4338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72" name="Ellipszis 27"/>
          <p:cNvSpPr/>
          <p:nvPr/>
        </p:nvSpPr>
        <p:spPr>
          <a:xfrm rot="19533600">
            <a:off x="8918640" y="2188800"/>
            <a:ext cx="814680" cy="45828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73" name="Line 4"/>
          <p:cNvSpPr/>
          <p:nvPr/>
        </p:nvSpPr>
        <p:spPr>
          <a:xfrm flipH="1">
            <a:off x="3113640" y="2149920"/>
            <a:ext cx="2669040" cy="527040"/>
          </a:xfrm>
          <a:prstGeom prst="line">
            <a:avLst/>
          </a:prstGeom>
          <a:ln w="1905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4" name="Ellipszis 30"/>
          <p:cNvSpPr/>
          <p:nvPr/>
        </p:nvSpPr>
        <p:spPr>
          <a:xfrm>
            <a:off x="9792360" y="3473280"/>
            <a:ext cx="2154600" cy="7066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80" dur="indefinite" restart="never" nodeType="tmRoot">
          <p:childTnLst>
            <p:seq>
              <p:cTn id="381" dur="indefinite" nodeType="mainSeq">
                <p:childTnLst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6" dur="500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7" dur="500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88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1" dur="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2" dur="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93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8" dur="5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9" dur="5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00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5" dur="50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6" dur="50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07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2" dur="5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3" dur="5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14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7" dur="500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8" dur="500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19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4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5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26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9" dur="500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0" dur="500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31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6" dur="5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7" dur="5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38" dur="5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1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2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43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Picture 3" descr="Karsztaro_jav"/>
          <p:cNvPicPr/>
          <p:nvPr/>
        </p:nvPicPr>
        <p:blipFill>
          <a:blip r:embed="rId1"/>
          <a:srcRect l="0" t="0" r="12282" b="0"/>
          <a:stretch/>
        </p:blipFill>
        <p:spPr>
          <a:xfrm>
            <a:off x="5818320" y="3724200"/>
            <a:ext cx="2736360" cy="2339640"/>
          </a:xfrm>
          <a:prstGeom prst="rect">
            <a:avLst/>
          </a:prstGeom>
          <a:ln w="0">
            <a:noFill/>
          </a:ln>
        </p:spPr>
      </p:pic>
      <p:pic>
        <p:nvPicPr>
          <p:cNvPr id="876" name="Picture 4" descr="PICT0008"/>
          <p:cNvPicPr/>
          <p:nvPr/>
        </p:nvPicPr>
        <p:blipFill>
          <a:blip r:embed="rId2"/>
          <a:srcRect l="0" t="8937" r="0" b="6250"/>
          <a:stretch/>
        </p:blipFill>
        <p:spPr>
          <a:xfrm>
            <a:off x="4682520" y="1202040"/>
            <a:ext cx="3678120" cy="2339640"/>
          </a:xfrm>
          <a:prstGeom prst="rect">
            <a:avLst/>
          </a:prstGeom>
          <a:ln w="0">
            <a:noFill/>
          </a:ln>
        </p:spPr>
      </p:pic>
      <p:pic>
        <p:nvPicPr>
          <p:cNvPr id="877" name="Kép 3" descr=""/>
          <p:cNvPicPr/>
          <p:nvPr/>
        </p:nvPicPr>
        <p:blipFill>
          <a:blip r:embed="rId3"/>
          <a:srcRect l="0" t="4480" r="0" b="2930"/>
          <a:stretch/>
        </p:blipFill>
        <p:spPr>
          <a:xfrm>
            <a:off x="447840" y="1202040"/>
            <a:ext cx="4028760" cy="2339640"/>
          </a:xfrm>
          <a:prstGeom prst="rect">
            <a:avLst/>
          </a:prstGeom>
          <a:ln w="0">
            <a:noFill/>
          </a:ln>
        </p:spPr>
      </p:pic>
      <p:sp>
        <p:nvSpPr>
          <p:cNvPr id="878" name="Rectangle 5"/>
          <p:cNvSpPr/>
          <p:nvPr/>
        </p:nvSpPr>
        <p:spPr>
          <a:xfrm>
            <a:off x="3575160" y="6268680"/>
            <a:ext cx="3508920" cy="5158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Technikai készlet depótere és a karszttáró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9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880" name="Picture 6" descr="BNP_kör_yyy_but"/>
          <p:cNvPicPr/>
          <p:nvPr/>
        </p:nvPicPr>
        <p:blipFill>
          <a:blip r:embed="rId4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881" name="Picture 2" descr="https://bukkaljaertektar.hu/wp-content/uploads/2017/07/geologo_D16_x.jpg"/>
          <p:cNvPicPr/>
          <p:nvPr/>
        </p:nvPicPr>
        <p:blipFill>
          <a:blip r:embed="rId5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882" name="Rectangle 4"/>
          <p:cNvSpPr/>
          <p:nvPr/>
        </p:nvSpPr>
        <p:spPr>
          <a:xfrm>
            <a:off x="3647880" y="615960"/>
            <a:ext cx="3600000" cy="5461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Bélapátfalva, Bél-kő északi előtere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Törmelékfolyás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3" name="Szövegdoboz 12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4" name="Kép 22" descr=""/>
          <p:cNvPicPr/>
          <p:nvPr/>
        </p:nvPicPr>
        <p:blipFill>
          <a:blip r:embed="rId6"/>
          <a:srcRect l="8608" t="0" r="10290" b="5979"/>
          <a:stretch/>
        </p:blipFill>
        <p:spPr>
          <a:xfrm>
            <a:off x="8545320" y="1021320"/>
            <a:ext cx="3592440" cy="5247000"/>
          </a:xfrm>
          <a:prstGeom prst="rect">
            <a:avLst/>
          </a:prstGeom>
          <a:ln w="0">
            <a:noFill/>
          </a:ln>
        </p:spPr>
      </p:pic>
      <p:sp>
        <p:nvSpPr>
          <p:cNvPr id="885" name="Ellipszis 23"/>
          <p:cNvSpPr/>
          <p:nvPr/>
        </p:nvSpPr>
        <p:spPr>
          <a:xfrm>
            <a:off x="8493120" y="4151880"/>
            <a:ext cx="3014640" cy="9964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86" name="Ellipszis 25"/>
          <p:cNvSpPr/>
          <p:nvPr/>
        </p:nvSpPr>
        <p:spPr>
          <a:xfrm>
            <a:off x="1681200" y="2247840"/>
            <a:ext cx="631800" cy="33156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87" name="Line 4"/>
          <p:cNvSpPr/>
          <p:nvPr/>
        </p:nvSpPr>
        <p:spPr>
          <a:xfrm flipH="1" flipV="1">
            <a:off x="2156400" y="2395440"/>
            <a:ext cx="2827440" cy="67320"/>
          </a:xfrm>
          <a:prstGeom prst="line">
            <a:avLst/>
          </a:prstGeom>
          <a:ln w="1905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22320" bIns="22320" anchor="t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88" name="Picture 4" descr="DSCF0018"/>
          <p:cNvPicPr/>
          <p:nvPr/>
        </p:nvPicPr>
        <p:blipFill>
          <a:blip r:embed="rId7"/>
          <a:srcRect l="26448" t="6748" r="15284" b="13937"/>
          <a:stretch/>
        </p:blipFill>
        <p:spPr>
          <a:xfrm>
            <a:off x="7225560" y="630360"/>
            <a:ext cx="1439640" cy="1355760"/>
          </a:xfrm>
          <a:prstGeom prst="rect">
            <a:avLst/>
          </a:prstGeom>
          <a:ln w="0">
            <a:noFill/>
          </a:ln>
        </p:spPr>
      </p:pic>
      <p:pic>
        <p:nvPicPr>
          <p:cNvPr id="889" name="Picture 4" descr="DSCF0021"/>
          <p:cNvPicPr/>
          <p:nvPr/>
        </p:nvPicPr>
        <p:blipFill>
          <a:blip r:embed="rId8"/>
          <a:srcRect l="15823" t="0" r="0" b="0"/>
          <a:stretch/>
        </p:blipFill>
        <p:spPr>
          <a:xfrm>
            <a:off x="140040" y="3744360"/>
            <a:ext cx="2626200" cy="2339640"/>
          </a:xfrm>
          <a:prstGeom prst="rect">
            <a:avLst/>
          </a:prstGeom>
          <a:ln w="0">
            <a:noFill/>
          </a:ln>
        </p:spPr>
      </p:pic>
      <p:pic>
        <p:nvPicPr>
          <p:cNvPr id="890" name="Picture 4" descr="PICT0001"/>
          <p:cNvPicPr/>
          <p:nvPr/>
        </p:nvPicPr>
        <p:blipFill>
          <a:blip r:embed="rId9"/>
          <a:srcRect l="5268" t="0" r="5627" b="0"/>
          <a:stretch/>
        </p:blipFill>
        <p:spPr>
          <a:xfrm>
            <a:off x="2837520" y="3724200"/>
            <a:ext cx="2908800" cy="233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44" dur="indefinite" restart="never" nodeType="tmRoot">
          <p:childTnLst>
            <p:seq>
              <p:cTn id="445" dur="indefinite" nodeType="mainSeq">
                <p:childTnLst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0" dur="500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1" dur="500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52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5" dur="500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6" dur="500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57"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2" dur="5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3" dur="5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64" dur="5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9" dur="500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0" dur="500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71" dur="5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6" dur="50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7" dur="50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78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3" dur="50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4" dur="50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85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0" dur="500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1" dur="500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92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7" dur="500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8" dur="500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99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Kép 3" descr=""/>
          <p:cNvPicPr/>
          <p:nvPr/>
        </p:nvPicPr>
        <p:blipFill>
          <a:blip r:embed="rId1"/>
          <a:stretch/>
        </p:blipFill>
        <p:spPr>
          <a:xfrm>
            <a:off x="4843080" y="1287000"/>
            <a:ext cx="4358520" cy="5228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892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893" name="Picture 6" descr="BNP_kör_yyy_but"/>
          <p:cNvPicPr/>
          <p:nvPr/>
        </p:nvPicPr>
        <p:blipFill>
          <a:blip r:embed="rId2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894" name="Picture 2" descr="https://bukkaljaertektar.hu/wp-content/uploads/2017/07/geologo_D16_x.jpg"/>
          <p:cNvPicPr/>
          <p:nvPr/>
        </p:nvPicPr>
        <p:blipFill>
          <a:blip r:embed="rId3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895" name="Rectangle 4"/>
          <p:cNvSpPr/>
          <p:nvPr/>
        </p:nvSpPr>
        <p:spPr>
          <a:xfrm>
            <a:off x="3647880" y="591120"/>
            <a:ext cx="3600000" cy="5461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A Bükk legnagyobb hegyomlása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Felsőtárkány, Vár-hegy, hegyomlás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6" name="Szövegdoboz 14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97" name="Kép 16" descr=""/>
          <p:cNvPicPr/>
          <p:nvPr/>
        </p:nvPicPr>
        <p:blipFill>
          <a:blip r:embed="rId4"/>
          <a:srcRect l="12052" t="20005" r="7862" b="29241"/>
          <a:stretch/>
        </p:blipFill>
        <p:spPr>
          <a:xfrm>
            <a:off x="330840" y="2013840"/>
            <a:ext cx="4372560" cy="2077920"/>
          </a:xfrm>
          <a:prstGeom prst="rect">
            <a:avLst/>
          </a:prstGeom>
          <a:ln w="0">
            <a:noFill/>
          </a:ln>
        </p:spPr>
      </p:pic>
      <p:pic>
        <p:nvPicPr>
          <p:cNvPr id="898" name="Kép 18" descr=""/>
          <p:cNvPicPr/>
          <p:nvPr/>
        </p:nvPicPr>
        <p:blipFill>
          <a:blip r:embed="rId5"/>
          <a:srcRect l="8608" t="0" r="7824" b="5979"/>
          <a:stretch/>
        </p:blipFill>
        <p:spPr>
          <a:xfrm>
            <a:off x="9244800" y="1287000"/>
            <a:ext cx="2946960" cy="4177080"/>
          </a:xfrm>
          <a:prstGeom prst="rect">
            <a:avLst/>
          </a:prstGeom>
          <a:ln w="0">
            <a:noFill/>
          </a:ln>
        </p:spPr>
      </p:pic>
      <p:sp>
        <p:nvSpPr>
          <p:cNvPr id="899" name="Ellipszis 19"/>
          <p:cNvSpPr/>
          <p:nvPr/>
        </p:nvSpPr>
        <p:spPr>
          <a:xfrm>
            <a:off x="9299880" y="2323080"/>
            <a:ext cx="2652840" cy="77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900" name="Kép 13" descr=""/>
          <p:cNvPicPr/>
          <p:nvPr/>
        </p:nvPicPr>
        <p:blipFill>
          <a:blip r:embed="rId6"/>
          <a:stretch/>
        </p:blipFill>
        <p:spPr>
          <a:xfrm>
            <a:off x="2028600" y="1161720"/>
            <a:ext cx="2539440" cy="1171440"/>
          </a:xfrm>
          <a:prstGeom prst="rect">
            <a:avLst/>
          </a:prstGeom>
          <a:ln w="0">
            <a:noFill/>
          </a:ln>
        </p:spPr>
      </p:pic>
      <p:pic>
        <p:nvPicPr>
          <p:cNvPr id="901" name="Kép 4" descr=""/>
          <p:cNvPicPr/>
          <p:nvPr/>
        </p:nvPicPr>
        <p:blipFill>
          <a:blip r:embed="rId7"/>
          <a:srcRect l="8532" t="9396" r="48999" b="38867"/>
          <a:stretch/>
        </p:blipFill>
        <p:spPr>
          <a:xfrm>
            <a:off x="200880" y="1032120"/>
            <a:ext cx="1701720" cy="162000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902" name="Line 4"/>
          <p:cNvSpPr/>
          <p:nvPr/>
        </p:nvSpPr>
        <p:spPr>
          <a:xfrm flipH="1">
            <a:off x="713880" y="2745360"/>
            <a:ext cx="2421000" cy="888840"/>
          </a:xfrm>
          <a:prstGeom prst="line">
            <a:avLst/>
          </a:prstGeom>
          <a:ln w="1905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03" name="Kép 1" descr=""/>
          <p:cNvPicPr/>
          <p:nvPr/>
        </p:nvPicPr>
        <p:blipFill>
          <a:blip r:embed="rId8"/>
          <a:srcRect l="0" t="3189" r="0" b="4124"/>
          <a:stretch/>
        </p:blipFill>
        <p:spPr>
          <a:xfrm>
            <a:off x="329760" y="4185360"/>
            <a:ext cx="4373640" cy="2428560"/>
          </a:xfrm>
          <a:prstGeom prst="rect">
            <a:avLst/>
          </a:prstGeom>
          <a:ln w="0">
            <a:noFill/>
          </a:ln>
        </p:spPr>
      </p:pic>
      <p:sp>
        <p:nvSpPr>
          <p:cNvPr id="904" name="Line 4"/>
          <p:cNvSpPr/>
          <p:nvPr/>
        </p:nvSpPr>
        <p:spPr>
          <a:xfrm flipH="1">
            <a:off x="1276200" y="4824000"/>
            <a:ext cx="1743120" cy="1433880"/>
          </a:xfrm>
          <a:prstGeom prst="line">
            <a:avLst/>
          </a:prstGeom>
          <a:ln w="1905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05" name="Kép 4" descr=""/>
          <p:cNvPicPr/>
          <p:nvPr/>
        </p:nvPicPr>
        <p:blipFill>
          <a:blip r:embed="rId9"/>
          <a:stretch/>
        </p:blipFill>
        <p:spPr>
          <a:xfrm>
            <a:off x="4575960" y="1223640"/>
            <a:ext cx="7531200" cy="4402440"/>
          </a:xfrm>
          <a:prstGeom prst="rect">
            <a:avLst/>
          </a:prstGeom>
          <a:ln w="0">
            <a:noFill/>
          </a:ln>
        </p:spPr>
      </p:pic>
      <p:pic>
        <p:nvPicPr>
          <p:cNvPr id="906" name="Kép 22" descr=""/>
          <p:cNvPicPr/>
          <p:nvPr/>
        </p:nvPicPr>
        <p:blipFill>
          <a:blip r:embed="rId10"/>
          <a:stretch/>
        </p:blipFill>
        <p:spPr>
          <a:xfrm flipH="1">
            <a:off x="4577400" y="1223640"/>
            <a:ext cx="7531200" cy="4402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00" dur="indefinite" restart="never" nodeType="tmRoot">
          <p:childTnLst>
            <p:seq>
              <p:cTn id="501" dur="indefinite" nodeType="mainSeq">
                <p:childTnLst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6" dur="5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7" dur="5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08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3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4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15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6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8" dur="5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9" dur="5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20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5" dur="50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6" dur="50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27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2" dur="50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3" dur="50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34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9" dur="20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40" dur="20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1" dur="20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Kép 1" descr=""/>
          <p:cNvPicPr/>
          <p:nvPr/>
        </p:nvPicPr>
        <p:blipFill>
          <a:blip r:embed="rId1"/>
          <a:stretch/>
        </p:blipFill>
        <p:spPr>
          <a:xfrm>
            <a:off x="860760" y="1107720"/>
            <a:ext cx="4870440" cy="2917080"/>
          </a:xfrm>
          <a:prstGeom prst="rect">
            <a:avLst/>
          </a:prstGeom>
          <a:ln w="0">
            <a:noFill/>
          </a:ln>
        </p:spPr>
      </p:pic>
      <p:sp>
        <p:nvSpPr>
          <p:cNvPr id="908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909" name="Picture 6" descr="BNP_kör_yyy_but"/>
          <p:cNvPicPr/>
          <p:nvPr/>
        </p:nvPicPr>
        <p:blipFill>
          <a:blip r:embed="rId2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910" name="Picture 2" descr="https://bukkaljaertektar.hu/wp-content/uploads/2017/07/geologo_D16_x.jpg"/>
          <p:cNvPicPr/>
          <p:nvPr/>
        </p:nvPicPr>
        <p:blipFill>
          <a:blip r:embed="rId3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911" name="Kép 1" descr=""/>
          <p:cNvPicPr/>
          <p:nvPr/>
        </p:nvPicPr>
        <p:blipFill>
          <a:blip r:embed="rId4"/>
          <a:stretch/>
        </p:blipFill>
        <p:spPr>
          <a:xfrm>
            <a:off x="6507000" y="3600000"/>
            <a:ext cx="4625280" cy="3164040"/>
          </a:xfrm>
          <a:prstGeom prst="rect">
            <a:avLst/>
          </a:prstGeom>
          <a:ln w="0">
            <a:noFill/>
          </a:ln>
        </p:spPr>
      </p:pic>
      <p:pic>
        <p:nvPicPr>
          <p:cNvPr id="912" name="Kép 2" descr=""/>
          <p:cNvPicPr/>
          <p:nvPr/>
        </p:nvPicPr>
        <p:blipFill>
          <a:blip r:embed="rId5"/>
          <a:stretch/>
        </p:blipFill>
        <p:spPr>
          <a:xfrm>
            <a:off x="860760" y="4155840"/>
            <a:ext cx="1882080" cy="233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913" name="Kép 5" descr=""/>
          <p:cNvPicPr/>
          <p:nvPr/>
        </p:nvPicPr>
        <p:blipFill>
          <a:blip r:embed="rId6"/>
          <a:stretch/>
        </p:blipFill>
        <p:spPr>
          <a:xfrm>
            <a:off x="6521400" y="1154160"/>
            <a:ext cx="2927160" cy="23198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914" name="Kép 9" descr=""/>
          <p:cNvPicPr/>
          <p:nvPr/>
        </p:nvPicPr>
        <p:blipFill>
          <a:blip r:embed="rId7"/>
          <a:stretch/>
        </p:blipFill>
        <p:spPr>
          <a:xfrm>
            <a:off x="2838960" y="4155840"/>
            <a:ext cx="3120480" cy="233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915" name="Rectangle 5"/>
          <p:cNvSpPr/>
          <p:nvPr/>
        </p:nvSpPr>
        <p:spPr>
          <a:xfrm>
            <a:off x="955800" y="6495840"/>
            <a:ext cx="150840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Vár-kúti-barlang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6" name="Rectangle 5"/>
          <p:cNvSpPr/>
          <p:nvPr/>
        </p:nvSpPr>
        <p:spPr>
          <a:xfrm>
            <a:off x="3531600" y="6472800"/>
            <a:ext cx="1800000" cy="302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Vár-hegyi-zsomboly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917" name="Egyenes összekötő nyíllal 2"/>
          <p:cNvCxnSpPr/>
          <p:nvPr/>
        </p:nvCxnSpPr>
        <p:spPr>
          <a:xfrm flipV="1">
            <a:off x="3857400" y="1869840"/>
            <a:ext cx="55800" cy="2286360"/>
          </a:xfrm>
          <a:prstGeom prst="straightConnector1">
            <a:avLst/>
          </a:prstGeom>
          <a:ln w="28575">
            <a:solidFill>
              <a:srgbClr val="ffc000">
                <a:lumMod val="40000"/>
                <a:lumOff val="60000"/>
              </a:srgbClr>
            </a:solidFill>
            <a:tailEnd len="med" type="triangle" w="med"/>
          </a:ln>
        </p:spPr>
      </p:cxnSp>
      <p:cxnSp>
        <p:nvCxnSpPr>
          <p:cNvPr id="918" name="Egyenes összekötő nyíllal 20"/>
          <p:cNvCxnSpPr/>
          <p:nvPr/>
        </p:nvCxnSpPr>
        <p:spPr>
          <a:xfrm flipV="1">
            <a:off x="2054160" y="2365920"/>
            <a:ext cx="936720" cy="1790280"/>
          </a:xfrm>
          <a:prstGeom prst="straightConnector1">
            <a:avLst/>
          </a:prstGeom>
          <a:ln w="28575">
            <a:solidFill>
              <a:srgbClr val="ffc000">
                <a:lumMod val="40000"/>
                <a:lumOff val="60000"/>
              </a:srgbClr>
            </a:solidFill>
            <a:tailEnd len="med" type="triangle" w="med"/>
          </a:ln>
        </p:spPr>
      </p:cxnSp>
      <p:sp>
        <p:nvSpPr>
          <p:cNvPr id="919" name="Szövegdoboz 16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0" name="Rectangle 4"/>
          <p:cNvSpPr/>
          <p:nvPr/>
        </p:nvSpPr>
        <p:spPr>
          <a:xfrm>
            <a:off x="3647880" y="591120"/>
            <a:ext cx="3600000" cy="5461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A Bükk legnagyobb hegyomlása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Felsőtárkány, Vár-hegy, hegyomlás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921" name="Egyenes összekötő nyíllal 15"/>
          <p:cNvCxnSpPr/>
          <p:nvPr/>
        </p:nvCxnSpPr>
        <p:spPr>
          <a:xfrm flipH="1" flipV="1">
            <a:off x="4038480" y="1869840"/>
            <a:ext cx="2468880" cy="137880"/>
          </a:xfrm>
          <a:prstGeom prst="straightConnector1">
            <a:avLst/>
          </a:prstGeom>
          <a:ln w="28575">
            <a:solidFill>
              <a:srgbClr val="ffc000">
                <a:lumMod val="40000"/>
                <a:lumOff val="60000"/>
              </a:srgbClr>
            </a:solidFill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42" dur="indefinite" restart="never" nodeType="tmRoot">
          <p:childTnLst>
            <p:seq>
              <p:cTn id="543" dur="indefinite" nodeType="mainSeq">
                <p:childTnLst>
                  <p:par>
                    <p:cTn id="544" fill="hold">
                      <p:stCondLst>
                        <p:cond delay="indefinite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8" dur="500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9" dur="500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50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3" dur="5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4" dur="5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55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0" dur="50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1" dur="50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62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5" dur="500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6" dur="500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67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0" dur="500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1" dur="500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72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7" dur="50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8" dur="50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79" dur="5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0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2" dur="50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3" dur="50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84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5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7" dur="5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8" dur="5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89" dur="5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0" fill="hold">
                      <p:stCondLst>
                        <p:cond delay="indefinite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4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5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96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PlaceHolder 1"/>
          <p:cNvSpPr>
            <a:spLocks noGrp="1"/>
          </p:cNvSpPr>
          <p:nvPr>
            <p:ph/>
          </p:nvPr>
        </p:nvSpPr>
        <p:spPr>
          <a:xfrm>
            <a:off x="1779480" y="1122840"/>
            <a:ext cx="8608320" cy="5327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hu-HU" sz="2800" spc="-1" strike="noStrike">
                <a:solidFill>
                  <a:srgbClr val="000000"/>
                </a:solidFill>
                <a:latin typeface="Arial"/>
              </a:rPr>
              <a:t>Köszönöm a figyelmet!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hu-HU" sz="2800" spc="-1" strike="noStrike">
                <a:solidFill>
                  <a:srgbClr val="ffffff"/>
                </a:solidFill>
                <a:latin typeface="Arial"/>
              </a:rPr>
              <a:t> 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23" name="Picture 5" descr="DSCF0011"/>
          <p:cNvPicPr/>
          <p:nvPr/>
        </p:nvPicPr>
        <p:blipFill>
          <a:blip r:embed="rId1"/>
          <a:stretch/>
        </p:blipFill>
        <p:spPr>
          <a:xfrm>
            <a:off x="1908720" y="584640"/>
            <a:ext cx="8363880" cy="6273000"/>
          </a:xfrm>
          <a:prstGeom prst="rect">
            <a:avLst/>
          </a:prstGeom>
          <a:ln w="9525">
            <a:noFill/>
          </a:ln>
        </p:spPr>
      </p:pic>
      <p:pic>
        <p:nvPicPr>
          <p:cNvPr id="924" name="Picture 4" descr="pinned reminder sheet 11421480 PNG"/>
          <p:cNvPicPr/>
          <p:nvPr/>
        </p:nvPicPr>
        <p:blipFill>
          <a:blip r:embed="rId2"/>
          <a:stretch/>
        </p:blipFill>
        <p:spPr>
          <a:xfrm>
            <a:off x="3789360" y="1940400"/>
            <a:ext cx="4608360" cy="4829760"/>
          </a:xfrm>
          <a:prstGeom prst="rect">
            <a:avLst/>
          </a:prstGeom>
          <a:ln w="0">
            <a:noFill/>
          </a:ln>
        </p:spPr>
      </p:pic>
      <p:pic>
        <p:nvPicPr>
          <p:cNvPr id="925" name="Picture 2" descr="https://unesco.hu/data/articles/107/1072/article-107263/zarokep_fit_800x10000.jpg?key=7042407ce53b523cc2f5abc77367dc6f"/>
          <p:cNvPicPr/>
          <p:nvPr/>
        </p:nvPicPr>
        <p:blipFill>
          <a:blip r:embed="rId3"/>
          <a:srcRect l="39289" t="15782" r="6940" b="13798"/>
          <a:stretch/>
        </p:blipFill>
        <p:spPr>
          <a:xfrm>
            <a:off x="6372360" y="3814200"/>
            <a:ext cx="1895400" cy="899640"/>
          </a:xfrm>
          <a:prstGeom prst="rect">
            <a:avLst/>
          </a:prstGeom>
          <a:ln w="0">
            <a:noFill/>
          </a:ln>
        </p:spPr>
      </p:pic>
      <p:pic>
        <p:nvPicPr>
          <p:cNvPr id="926" name="Picture 9" descr="http://www.hungarikum.hu/sites/all/themes/bootstrap/images/hungarikum-header-logo.jpg"/>
          <p:cNvPicPr/>
          <p:nvPr/>
        </p:nvPicPr>
        <p:blipFill>
          <a:blip r:embed="rId4"/>
          <a:stretch/>
        </p:blipFill>
        <p:spPr>
          <a:xfrm>
            <a:off x="5548320" y="4838040"/>
            <a:ext cx="1084680" cy="539640"/>
          </a:xfrm>
          <a:prstGeom prst="rect">
            <a:avLst/>
          </a:prstGeom>
          <a:ln w="0">
            <a:noFill/>
          </a:ln>
        </p:spPr>
      </p:pic>
      <p:sp>
        <p:nvSpPr>
          <p:cNvPr id="927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928" name="Picture 6" descr="BNP_kör_yyy_but"/>
          <p:cNvPicPr/>
          <p:nvPr/>
        </p:nvPicPr>
        <p:blipFill>
          <a:blip r:embed="rId5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929" name="Picture 2" descr="https://bukkaljaertektar.hu/wp-content/uploads/2017/07/geologo_D16_x.jpg"/>
          <p:cNvPicPr/>
          <p:nvPr/>
        </p:nvPicPr>
        <p:blipFill>
          <a:blip r:embed="rId6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930" name="Szövegdoboz 10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1" name="Picture 2" descr="https://upload.wikimedia.org/wikipedia/en/a/a6/Global_Geoparks_Network_logo.jpg"/>
          <p:cNvPicPr/>
          <p:nvPr/>
        </p:nvPicPr>
        <p:blipFill>
          <a:blip r:embed="rId7"/>
          <a:stretch/>
        </p:blipFill>
        <p:spPr>
          <a:xfrm>
            <a:off x="5078880" y="3814200"/>
            <a:ext cx="1293120" cy="899640"/>
          </a:xfrm>
          <a:prstGeom prst="rect">
            <a:avLst/>
          </a:prstGeom>
          <a:ln w="0">
            <a:noFill/>
          </a:ln>
        </p:spPr>
      </p:pic>
      <p:pic>
        <p:nvPicPr>
          <p:cNvPr id="932" name="Picture 2" descr="Call for UNESCO Global Geopark evaluators"/>
          <p:cNvPicPr/>
          <p:nvPr/>
        </p:nvPicPr>
        <p:blipFill>
          <a:blip r:embed="rId8"/>
          <a:stretch/>
        </p:blipFill>
        <p:spPr>
          <a:xfrm>
            <a:off x="3899520" y="3814200"/>
            <a:ext cx="1177560" cy="8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" name="Táblázat 11"/>
          <p:cNvGraphicFramePr/>
          <p:nvPr/>
        </p:nvGraphicFramePr>
        <p:xfrm>
          <a:off x="2063520" y="1484640"/>
          <a:ext cx="7920360" cy="5024520"/>
        </p:xfrm>
        <a:graphic>
          <a:graphicData uri="http://schemas.openxmlformats.org/drawingml/2006/table">
            <a:tbl>
              <a:tblPr/>
              <a:tblGrid>
                <a:gridCol w="706320"/>
                <a:gridCol w="3432240"/>
                <a:gridCol w="706320"/>
                <a:gridCol w="3075480"/>
              </a:tblGrid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Sorszám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Megnevezés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Sorszám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Megnevezés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 Bükk legjelentősebb víznyelőbarlangjai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Időszakos karsztforrások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 Bükk-hegység néhány jelentősebb barlangja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Miskolctapolcai Barlangfürdő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 Bükk-fennsík karsztmezői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 Kis-fennsík karsztformái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Aknabarlangok, zsombolyok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Lillafüred Fehérkői Mészkő Formáció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Anna-barlang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Nagyvisnyó, Bálvány Észak alapszelvény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Bánhorváti Damasa-szakadék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Nagyvisnyó Mihalovits kőfejtő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Bélapátfalva, Bél-kő és az apátsági templom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Nekézseny, Strázsa-hegy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Bükkábrányi lignitbánya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Noszvaj Síkfőkúti alapszelvény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Bükkaljai földvárak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Ősemberbarlangok a Bükkben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Bükki kövek vonulata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Répáshuta környéki karsztos szakadékok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Bükkszenterzsébet Nagy-kő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Répáshuta Bányahegyi alapszelvény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Bükkszentlászló Tatár-árok és Nagysánc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Sirok Vár-hegy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Cserépfalu Ördögtorony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Szarvaskői Vár-hegy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Cserépváralja kaptárkövei és Kő-völgy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Szilvásvárad fennsíki út feltárásai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Nekézseny, Nagy-hegy, vasúti bevágás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Szent István-barlang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Eger Mész-hegy, Nyerges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Szilvásvárad Szalajka-völgy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Egerszalóki hőforrás és forrásmészkő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Szomolyai kaptárkövek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Felsőtárkány Lök-völgy 2. alapszelvény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Upponyi-hegység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Felsőtárkányi dolomitbánya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Verebce tanösvény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239040"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Hór-völgyi bánya, Suba-lyuk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8280" rIns="8280" tIns="828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u-HU" sz="14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Eger környéki oligocén feltárások</a:t>
                      </a:r>
                      <a:endParaRPr b="0" lang="hu-HU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280" marR="8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91" name="Text Box 2"/>
          <p:cNvSpPr/>
          <p:nvPr/>
        </p:nvSpPr>
        <p:spPr>
          <a:xfrm>
            <a:off x="2406960" y="980640"/>
            <a:ext cx="8152920" cy="394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A Bükk-vidék Geopark vizsgált geosite-jai (Geosite  Assessment Model)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193" name="Picture 6" descr="BNP_kör_yyy_but"/>
          <p:cNvPicPr/>
          <p:nvPr/>
        </p:nvPicPr>
        <p:blipFill>
          <a:blip r:embed="rId1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194" name="Picture 2" descr="https://bukkaljaertektar.hu/wp-content/uploads/2017/07/geologo_D16_x.jpg"/>
          <p:cNvPicPr/>
          <p:nvPr/>
        </p:nvPicPr>
        <p:blipFill>
          <a:blip r:embed="rId2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95" name="Szövegdoboz 7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Ellipszis 1"/>
          <p:cNvSpPr/>
          <p:nvPr/>
        </p:nvSpPr>
        <p:spPr>
          <a:xfrm>
            <a:off x="2081520" y="2865240"/>
            <a:ext cx="3953160" cy="400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97" name="Ellipszis 8"/>
          <p:cNvSpPr/>
          <p:nvPr/>
        </p:nvSpPr>
        <p:spPr>
          <a:xfrm>
            <a:off x="2094480" y="3096000"/>
            <a:ext cx="3953160" cy="400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98" name="Ellipszis 10"/>
          <p:cNvSpPr/>
          <p:nvPr/>
        </p:nvSpPr>
        <p:spPr>
          <a:xfrm>
            <a:off x="2094480" y="4998600"/>
            <a:ext cx="3953160" cy="400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99" name="Ellipszis 13"/>
          <p:cNvSpPr/>
          <p:nvPr/>
        </p:nvSpPr>
        <p:spPr>
          <a:xfrm>
            <a:off x="2081520" y="5749920"/>
            <a:ext cx="3953160" cy="400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0" name="Ellipszis 16"/>
          <p:cNvSpPr/>
          <p:nvPr/>
        </p:nvSpPr>
        <p:spPr>
          <a:xfrm>
            <a:off x="6131160" y="3096000"/>
            <a:ext cx="3953160" cy="400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1" name="Ellipszis 17"/>
          <p:cNvSpPr/>
          <p:nvPr/>
        </p:nvSpPr>
        <p:spPr>
          <a:xfrm>
            <a:off x="6148080" y="4042800"/>
            <a:ext cx="3953160" cy="400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2" name="Ellipszis 18"/>
          <p:cNvSpPr/>
          <p:nvPr/>
        </p:nvSpPr>
        <p:spPr>
          <a:xfrm>
            <a:off x="6131160" y="6213240"/>
            <a:ext cx="3953160" cy="400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3" name="Ellipszis 19"/>
          <p:cNvSpPr/>
          <p:nvPr/>
        </p:nvSpPr>
        <p:spPr>
          <a:xfrm>
            <a:off x="6148080" y="4516560"/>
            <a:ext cx="3953160" cy="400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4" name="Ellipszis 20"/>
          <p:cNvSpPr/>
          <p:nvPr/>
        </p:nvSpPr>
        <p:spPr>
          <a:xfrm>
            <a:off x="2070000" y="3561840"/>
            <a:ext cx="3953160" cy="400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5" name="Ellipszis 21"/>
          <p:cNvSpPr/>
          <p:nvPr/>
        </p:nvSpPr>
        <p:spPr>
          <a:xfrm>
            <a:off x="6131520" y="4772520"/>
            <a:ext cx="3953160" cy="400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6" name="Ellipszis 22"/>
          <p:cNvSpPr/>
          <p:nvPr/>
        </p:nvSpPr>
        <p:spPr>
          <a:xfrm>
            <a:off x="6148080" y="5749920"/>
            <a:ext cx="3953160" cy="400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7" name="Ellipszis 23"/>
          <p:cNvSpPr/>
          <p:nvPr/>
        </p:nvSpPr>
        <p:spPr>
          <a:xfrm>
            <a:off x="6148080" y="5992560"/>
            <a:ext cx="3953160" cy="400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8" name="Ellipszis 24"/>
          <p:cNvSpPr/>
          <p:nvPr/>
        </p:nvSpPr>
        <p:spPr>
          <a:xfrm>
            <a:off x="6148080" y="5245920"/>
            <a:ext cx="3953160" cy="400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9" dur="indefinite" restart="never" nodeType="tmRoot">
          <p:childTnLst>
            <p:seq>
              <p:cTn id="90" dur="indefinite" nodeType="mainSeq"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1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0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5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0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5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6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1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 Box 3"/>
          <p:cNvSpPr/>
          <p:nvPr/>
        </p:nvSpPr>
        <p:spPr>
          <a:xfrm>
            <a:off x="147240" y="1110600"/>
            <a:ext cx="6984720" cy="11714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Dr. Kovács Sándor: Olisztosztrómák és egyéb, víz alatti gravitációs tömegszállítással kapcsolatos üledékek az észak-magyarországi paleo-mezozóikumban, I.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F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ö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ldtani 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Közlöny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, Bull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.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 of the Hungarian 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G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eol. Soc. (19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8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7) 117. 61-69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211" name="Picture 6" descr="BNP_kör_yyy_but"/>
          <p:cNvPicPr/>
          <p:nvPr/>
        </p:nvPicPr>
        <p:blipFill>
          <a:blip r:embed="rId1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212" name="Picture 2" descr="https://bukkaljaertektar.hu/wp-content/uploads/2017/07/geologo_D16_x.jpg"/>
          <p:cNvPicPr/>
          <p:nvPr/>
        </p:nvPicPr>
        <p:blipFill>
          <a:blip r:embed="rId2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13" name="Szövegdoboz 11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4" name="Kép 1" descr=""/>
          <p:cNvPicPr/>
          <p:nvPr/>
        </p:nvPicPr>
        <p:blipFill>
          <a:blip r:embed="rId3"/>
          <a:srcRect l="8608" t="0" r="7824" b="5979"/>
          <a:stretch/>
        </p:blipFill>
        <p:spPr>
          <a:xfrm>
            <a:off x="7053840" y="582120"/>
            <a:ext cx="4371480" cy="6195960"/>
          </a:xfrm>
          <a:prstGeom prst="rect">
            <a:avLst/>
          </a:prstGeom>
          <a:ln w="0">
            <a:noFill/>
          </a:ln>
        </p:spPr>
      </p:pic>
      <p:pic>
        <p:nvPicPr>
          <p:cNvPr id="215" name="Kép 4" descr=""/>
          <p:cNvPicPr/>
          <p:nvPr/>
        </p:nvPicPr>
        <p:blipFill>
          <a:blip r:embed="rId4"/>
          <a:stretch/>
        </p:blipFill>
        <p:spPr>
          <a:xfrm>
            <a:off x="147240" y="2316960"/>
            <a:ext cx="6906600" cy="443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2" descr="7896b544-05dd-4a37-a83c-4bc2b84eee38">
            <a:hlinkClick r:id="rId5"/>
          </p:cNvPr>
          <p:cNvPicPr/>
          <p:nvPr/>
        </p:nvPicPr>
        <p:blipFill>
          <a:blip r:embed="rId6"/>
          <a:stretch/>
        </p:blipFill>
        <p:spPr>
          <a:xfrm>
            <a:off x="2774880" y="4422960"/>
            <a:ext cx="3794040" cy="243468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3" descr="Pic1Current">
            <a:hlinkClick r:id="rId7"/>
          </p:cNvPr>
          <p:cNvPicPr/>
          <p:nvPr/>
        </p:nvPicPr>
        <p:blipFill>
          <a:blip r:embed="rId8"/>
          <a:stretch/>
        </p:blipFill>
        <p:spPr>
          <a:xfrm>
            <a:off x="848520" y="2882160"/>
            <a:ext cx="2228760" cy="157860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5" descr="feinkoernigerTurbidit">
            <a:hlinkClick r:id="rId9"/>
          </p:cNvPr>
          <p:cNvPicPr/>
          <p:nvPr/>
        </p:nvPicPr>
        <p:blipFill>
          <a:blip r:embed="rId10"/>
          <a:stretch/>
        </p:blipFill>
        <p:spPr>
          <a:xfrm>
            <a:off x="842760" y="4582440"/>
            <a:ext cx="1765440" cy="212256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"/>
          <p:cNvPicPr/>
          <p:nvPr/>
        </p:nvPicPr>
        <p:blipFill>
          <a:blip r:embed="rId11"/>
          <a:stretch/>
        </p:blipFill>
        <p:spPr>
          <a:xfrm>
            <a:off x="3829680" y="3039120"/>
            <a:ext cx="2347560" cy="120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8" dur="indefinite" restart="never" nodeType="tmRoot">
          <p:childTnLst>
            <p:seq>
              <p:cTn id="159" dur="indefinite" nodeType="mainSeq">
                <p:childTnLst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9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8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 3"/>
          <p:cNvSpPr/>
          <p:nvPr/>
        </p:nvSpPr>
        <p:spPr>
          <a:xfrm>
            <a:off x="3385800" y="1076400"/>
            <a:ext cx="546120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A Bükk-vidéken található kőzetek földtörténeti kora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Téglalap 12"/>
          <p:cNvSpPr/>
          <p:nvPr/>
        </p:nvSpPr>
        <p:spPr>
          <a:xfrm>
            <a:off x="2860920" y="5527080"/>
            <a:ext cx="550008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A földtani időskála alatti szakadozott színes sávok mutatják, milyen időszakokban keletkezett kőzeteket találunk a geoparkban.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Rectangle 3"/>
          <p:cNvSpPr/>
          <p:nvPr/>
        </p:nvSpPr>
        <p:spPr>
          <a:xfrm>
            <a:off x="1722240" y="4864320"/>
            <a:ext cx="142560" cy="14400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23" name="Rectangle 3"/>
          <p:cNvSpPr/>
          <p:nvPr/>
        </p:nvSpPr>
        <p:spPr>
          <a:xfrm>
            <a:off x="1729800" y="4518000"/>
            <a:ext cx="142560" cy="14400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24" name="Téglalap 21"/>
          <p:cNvSpPr/>
          <p:nvPr/>
        </p:nvSpPr>
        <p:spPr>
          <a:xfrm>
            <a:off x="2135160" y="4446000"/>
            <a:ext cx="3194280" cy="63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9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Upponyi-hegység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Bükk, Bükkalja, fiatalabb  medenceterületek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226" name="Picture 6" descr="BNP_kör_yyy_but"/>
          <p:cNvPicPr/>
          <p:nvPr/>
        </p:nvPicPr>
        <p:blipFill>
          <a:blip r:embed="rId1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227" name="Picture 2" descr="https://bukkaljaertektar.hu/wp-content/uploads/2017/07/geologo_D16_x.jpg"/>
          <p:cNvPicPr/>
          <p:nvPr/>
        </p:nvPicPr>
        <p:blipFill>
          <a:blip r:embed="rId2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28" name="Szövegdoboz 23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9" name="Picture 2" descr="http://osku.gportal.hu/portal/osku/image/gallery/1331219978_70.bmp"/>
          <p:cNvPicPr/>
          <p:nvPr/>
        </p:nvPicPr>
        <p:blipFill>
          <a:blip r:embed="rId3"/>
          <a:stretch/>
        </p:blipFill>
        <p:spPr>
          <a:xfrm>
            <a:off x="1534320" y="1914480"/>
            <a:ext cx="9131040" cy="2493720"/>
          </a:xfrm>
          <a:prstGeom prst="rect">
            <a:avLst/>
          </a:prstGeom>
          <a:ln w="9525">
            <a:noFill/>
          </a:ln>
        </p:spPr>
      </p:pic>
      <p:sp>
        <p:nvSpPr>
          <p:cNvPr id="230" name="Rectangle 3"/>
          <p:cNvSpPr/>
          <p:nvPr/>
        </p:nvSpPr>
        <p:spPr>
          <a:xfrm>
            <a:off x="5591160" y="3860640"/>
            <a:ext cx="360000" cy="14400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31" name="Rectangle 3"/>
          <p:cNvSpPr/>
          <p:nvPr/>
        </p:nvSpPr>
        <p:spPr>
          <a:xfrm>
            <a:off x="6269040" y="3860640"/>
            <a:ext cx="1122120" cy="14400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32" name="Rectangle 3"/>
          <p:cNvSpPr/>
          <p:nvPr/>
        </p:nvSpPr>
        <p:spPr>
          <a:xfrm>
            <a:off x="7743600" y="3860640"/>
            <a:ext cx="254520" cy="14400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33" name="Rectangle 3"/>
          <p:cNvSpPr/>
          <p:nvPr/>
        </p:nvSpPr>
        <p:spPr>
          <a:xfrm>
            <a:off x="9768240" y="3861360"/>
            <a:ext cx="575280" cy="1432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34" name="Téglalap 31"/>
          <p:cNvSpPr/>
          <p:nvPr/>
        </p:nvSpPr>
        <p:spPr>
          <a:xfrm>
            <a:off x="1559520" y="373860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Rectangle 3"/>
          <p:cNvSpPr/>
          <p:nvPr/>
        </p:nvSpPr>
        <p:spPr>
          <a:xfrm>
            <a:off x="3823560" y="3860640"/>
            <a:ext cx="861840" cy="14436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36" name="Rectangle 3"/>
          <p:cNvSpPr/>
          <p:nvPr/>
        </p:nvSpPr>
        <p:spPr>
          <a:xfrm>
            <a:off x="9191520" y="3868920"/>
            <a:ext cx="71280" cy="14400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37" name="Rectangle 3"/>
          <p:cNvSpPr/>
          <p:nvPr/>
        </p:nvSpPr>
        <p:spPr>
          <a:xfrm>
            <a:off x="4836960" y="3860640"/>
            <a:ext cx="753840" cy="14400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38" name="Rectangle 3"/>
          <p:cNvSpPr/>
          <p:nvPr/>
        </p:nvSpPr>
        <p:spPr>
          <a:xfrm>
            <a:off x="3904560" y="3835800"/>
            <a:ext cx="46080" cy="2077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39" name="Rectangle 3"/>
          <p:cNvSpPr/>
          <p:nvPr/>
        </p:nvSpPr>
        <p:spPr>
          <a:xfrm>
            <a:off x="9210600" y="3844440"/>
            <a:ext cx="50040" cy="19224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0" name="Rectangle 3"/>
          <p:cNvSpPr/>
          <p:nvPr/>
        </p:nvSpPr>
        <p:spPr>
          <a:xfrm>
            <a:off x="5648760" y="3820680"/>
            <a:ext cx="45360" cy="19224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1" name="Rectangle 3"/>
          <p:cNvSpPr/>
          <p:nvPr/>
        </p:nvSpPr>
        <p:spPr>
          <a:xfrm>
            <a:off x="7762680" y="3821040"/>
            <a:ext cx="45360" cy="19224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2" name="Rectangle 3"/>
          <p:cNvSpPr/>
          <p:nvPr/>
        </p:nvSpPr>
        <p:spPr>
          <a:xfrm>
            <a:off x="7844040" y="3820680"/>
            <a:ext cx="45360" cy="19224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7516080" y="3860640"/>
            <a:ext cx="51480" cy="150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4" name="Rectangle 3"/>
          <p:cNvSpPr/>
          <p:nvPr/>
        </p:nvSpPr>
        <p:spPr>
          <a:xfrm>
            <a:off x="7527600" y="3826440"/>
            <a:ext cx="45360" cy="19224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5" name="Rectangle 3"/>
          <p:cNvSpPr/>
          <p:nvPr/>
        </p:nvSpPr>
        <p:spPr>
          <a:xfrm>
            <a:off x="4459680" y="3833640"/>
            <a:ext cx="45360" cy="19224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6" name="Rectangle 3"/>
          <p:cNvSpPr/>
          <p:nvPr/>
        </p:nvSpPr>
        <p:spPr>
          <a:xfrm>
            <a:off x="9882720" y="3833640"/>
            <a:ext cx="50040" cy="19224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7" name="Rectangle 3"/>
          <p:cNvSpPr/>
          <p:nvPr/>
        </p:nvSpPr>
        <p:spPr>
          <a:xfrm>
            <a:off x="10249200" y="3828960"/>
            <a:ext cx="45360" cy="19224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8" name="Rectangle 3"/>
          <p:cNvSpPr/>
          <p:nvPr/>
        </p:nvSpPr>
        <p:spPr>
          <a:xfrm>
            <a:off x="10316160" y="3825720"/>
            <a:ext cx="45360" cy="19224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9" name="Rectangle 3"/>
          <p:cNvSpPr/>
          <p:nvPr/>
        </p:nvSpPr>
        <p:spPr>
          <a:xfrm>
            <a:off x="7308360" y="3828960"/>
            <a:ext cx="45360" cy="19224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0" name="Rectangle 3"/>
          <p:cNvSpPr/>
          <p:nvPr/>
        </p:nvSpPr>
        <p:spPr>
          <a:xfrm>
            <a:off x="5087160" y="3833640"/>
            <a:ext cx="45360" cy="19224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1" name="Rectangle 3"/>
          <p:cNvSpPr/>
          <p:nvPr/>
        </p:nvSpPr>
        <p:spPr>
          <a:xfrm>
            <a:off x="7930440" y="3824640"/>
            <a:ext cx="45360" cy="19224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2" name="Rectangle 3"/>
          <p:cNvSpPr/>
          <p:nvPr/>
        </p:nvSpPr>
        <p:spPr>
          <a:xfrm>
            <a:off x="5784840" y="3820680"/>
            <a:ext cx="45360" cy="19044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3" name="Rectangle 3"/>
          <p:cNvSpPr/>
          <p:nvPr/>
        </p:nvSpPr>
        <p:spPr>
          <a:xfrm>
            <a:off x="1756080" y="5210640"/>
            <a:ext cx="45360" cy="19224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4" name="Téglalap 51"/>
          <p:cNvSpPr/>
          <p:nvPr/>
        </p:nvSpPr>
        <p:spPr>
          <a:xfrm>
            <a:off x="2137680" y="5173560"/>
            <a:ext cx="319428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Tömegmozgások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Rectangle 3"/>
          <p:cNvSpPr/>
          <p:nvPr/>
        </p:nvSpPr>
        <p:spPr>
          <a:xfrm>
            <a:off x="9921240" y="3837240"/>
            <a:ext cx="50040" cy="19224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2" dur="indefinite" restart="never" nodeType="tmRoot">
          <p:childTnLst>
            <p:seq>
              <p:cTn id="183" dur="indefinite" nodeType="mainSeq">
                <p:childTnLst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9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9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3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4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95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0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3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4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0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1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3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4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9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3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4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3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4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3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4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9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6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4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6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9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3"/>
          <p:cNvSpPr/>
          <p:nvPr/>
        </p:nvSpPr>
        <p:spPr>
          <a:xfrm>
            <a:off x="9493200" y="174816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7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75528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258" name="Rectangle 3"/>
          <p:cNvSpPr/>
          <p:nvPr/>
        </p:nvSpPr>
        <p:spPr>
          <a:xfrm>
            <a:off x="5591160" y="190008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9" name="Rectangle 3"/>
          <p:cNvSpPr/>
          <p:nvPr/>
        </p:nvSpPr>
        <p:spPr>
          <a:xfrm>
            <a:off x="9768240" y="190080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0" name="Téglalap 37"/>
          <p:cNvSpPr/>
          <p:nvPr/>
        </p:nvSpPr>
        <p:spPr>
          <a:xfrm>
            <a:off x="1694880" y="175824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Rectangle 3"/>
          <p:cNvSpPr/>
          <p:nvPr/>
        </p:nvSpPr>
        <p:spPr>
          <a:xfrm>
            <a:off x="9191520" y="191664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2" name="Rectangle 3"/>
          <p:cNvSpPr/>
          <p:nvPr/>
        </p:nvSpPr>
        <p:spPr>
          <a:xfrm>
            <a:off x="4836960" y="190008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263" name="Picture 2" descr="D:\1MENT\BNPISZH\2019\Geopark\Nevzesi_anyag\BvG_eloadas_Csopak\Ragyincsvolgyi_2.jpg"/>
          <p:cNvPicPr/>
          <p:nvPr/>
        </p:nvPicPr>
        <p:blipFill>
          <a:blip r:embed="rId2"/>
          <a:stretch/>
        </p:blipFill>
        <p:spPr>
          <a:xfrm>
            <a:off x="296640" y="2178000"/>
            <a:ext cx="2506320" cy="1691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264" name="Text Box 2"/>
          <p:cNvSpPr/>
          <p:nvPr/>
        </p:nvSpPr>
        <p:spPr>
          <a:xfrm>
            <a:off x="2063520" y="589680"/>
            <a:ext cx="815292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A legidősebb kőzetek (Upponyi-hegység), Tapolcsányi F. (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t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3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 –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 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1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), 458-403 M év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Rectangle 4"/>
          <p:cNvSpPr/>
          <p:nvPr/>
        </p:nvSpPr>
        <p:spPr>
          <a:xfrm>
            <a:off x="147960" y="3888000"/>
            <a:ext cx="2792520" cy="2970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Rágyincsvölgyi Homokkő T. (</a:t>
            </a:r>
            <a:r>
              <a:rPr b="0" lang="hu-HU" sz="1200" spc="-1" strike="noStrike" baseline="-25000">
                <a:solidFill>
                  <a:srgbClr val="000000"/>
                </a:solidFill>
                <a:latin typeface="Arial"/>
              </a:rPr>
              <a:t>r</a:t>
            </a:r>
            <a:r>
              <a:rPr b="0" lang="hu-HU" sz="1200" spc="-1" strike="noStrike" baseline="30000">
                <a:solidFill>
                  <a:srgbClr val="000000"/>
                </a:solidFill>
                <a:latin typeface="Arial"/>
              </a:rPr>
              <a:t>t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hu-HU" sz="1200" spc="-1" strike="noStrike" baseline="-25000">
                <a:solidFill>
                  <a:srgbClr val="000000"/>
                </a:solidFill>
                <a:latin typeface="Arial"/>
              </a:rPr>
              <a:t>3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 –</a:t>
            </a:r>
            <a:r>
              <a:rPr b="0" lang="hu-HU" sz="1200" spc="-1" strike="noStrike" baseline="30000">
                <a:solidFill>
                  <a:srgbClr val="000000"/>
                </a:solidFill>
                <a:latin typeface="Arial"/>
              </a:rPr>
              <a:t> 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0" lang="hu-HU" sz="1200" spc="-1" strike="noStrike" baseline="-25000">
                <a:solidFill>
                  <a:srgbClr val="000000"/>
                </a:solidFill>
                <a:latin typeface="Arial"/>
              </a:rPr>
              <a:t>1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Rectangle 4"/>
          <p:cNvSpPr/>
          <p:nvPr/>
        </p:nvSpPr>
        <p:spPr>
          <a:xfrm>
            <a:off x="80280" y="6059520"/>
            <a:ext cx="2775600" cy="2970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Csernelyvölgyi Homokkő T. (</a:t>
            </a:r>
            <a:r>
              <a:rPr b="0" lang="hu-HU" sz="1200" spc="-1" strike="noStrike" baseline="-25000">
                <a:solidFill>
                  <a:srgbClr val="000000"/>
                </a:solidFill>
                <a:latin typeface="Arial"/>
              </a:rPr>
              <a:t>c</a:t>
            </a:r>
            <a:r>
              <a:rPr b="0" lang="hu-HU" sz="1200" spc="-1" strike="noStrike" baseline="30000">
                <a:solidFill>
                  <a:srgbClr val="000000"/>
                </a:solidFill>
                <a:latin typeface="Arial"/>
              </a:rPr>
              <a:t>t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hu-HU" sz="1200" spc="-1" strike="noStrike" baseline="-25000">
                <a:solidFill>
                  <a:srgbClr val="000000"/>
                </a:solidFill>
                <a:latin typeface="Arial"/>
              </a:rPr>
              <a:t>3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 –</a:t>
            </a:r>
            <a:r>
              <a:rPr b="0" lang="hu-HU" sz="1200" spc="-1" strike="noStrike" baseline="30000">
                <a:solidFill>
                  <a:srgbClr val="000000"/>
                </a:solidFill>
                <a:latin typeface="Arial"/>
              </a:rPr>
              <a:t> 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0" lang="hu-HU" sz="1200" spc="-1" strike="noStrike" baseline="-25000">
                <a:solidFill>
                  <a:srgbClr val="000000"/>
                </a:solidFill>
                <a:latin typeface="Arial"/>
              </a:rPr>
              <a:t>1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7" name="Picture 3" descr="D:\1MENT\BNPISZH\2019\Geopark\Nevzesi_anyag\BvG_eloadas_Csopak\Csernelyvolgyi_1.jpg"/>
          <p:cNvPicPr/>
          <p:nvPr/>
        </p:nvPicPr>
        <p:blipFill>
          <a:blip r:embed="rId3"/>
          <a:stretch/>
        </p:blipFill>
        <p:spPr>
          <a:xfrm>
            <a:off x="296640" y="4370760"/>
            <a:ext cx="2460600" cy="1691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268" name="Rectangle 3"/>
          <p:cNvSpPr/>
          <p:nvPr/>
        </p:nvSpPr>
        <p:spPr>
          <a:xfrm>
            <a:off x="2170800" y="369324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ffffff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Rectangle 3"/>
          <p:cNvSpPr/>
          <p:nvPr/>
        </p:nvSpPr>
        <p:spPr>
          <a:xfrm>
            <a:off x="6316560" y="189684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70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271" name="Picture 6" descr="BNP_kör_yyy_but"/>
          <p:cNvPicPr/>
          <p:nvPr/>
        </p:nvPicPr>
        <p:blipFill>
          <a:blip r:embed="rId4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272" name="Picture 2" descr="https://bukkaljaertektar.hu/wp-content/uploads/2017/07/geologo_D16_x.jpg"/>
          <p:cNvPicPr/>
          <p:nvPr/>
        </p:nvPicPr>
        <p:blipFill>
          <a:blip r:embed="rId5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273" name="Rectangle 3"/>
          <p:cNvSpPr/>
          <p:nvPr/>
        </p:nvSpPr>
        <p:spPr>
          <a:xfrm>
            <a:off x="2141280" y="586260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ffffff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Szövegdoboz 50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Rectangle 3"/>
          <p:cNvSpPr/>
          <p:nvPr/>
        </p:nvSpPr>
        <p:spPr>
          <a:xfrm>
            <a:off x="3839040" y="189720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76" name="Rectangle 3"/>
          <p:cNvSpPr/>
          <p:nvPr/>
        </p:nvSpPr>
        <p:spPr>
          <a:xfrm>
            <a:off x="3926880" y="1895040"/>
            <a:ext cx="63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77" name="Rectangle 4"/>
          <p:cNvSpPr/>
          <p:nvPr/>
        </p:nvSpPr>
        <p:spPr>
          <a:xfrm>
            <a:off x="3352680" y="4395240"/>
            <a:ext cx="3616200" cy="5450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700"/>
              </a:spcBef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Tapolcsányi F. (</a:t>
            </a:r>
            <a:r>
              <a:rPr b="0" lang="hu-HU" sz="1400" spc="-1" strike="noStrike" baseline="30000">
                <a:solidFill>
                  <a:srgbClr val="000000"/>
                </a:solidFill>
                <a:latin typeface="Arial"/>
              </a:rPr>
              <a:t>t</a:t>
            </a: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hu-HU" sz="1400" spc="-1" strike="noStrike" baseline="-25000">
                <a:solidFill>
                  <a:srgbClr val="000000"/>
                </a:solidFill>
                <a:latin typeface="Arial"/>
              </a:rPr>
              <a:t>3</a:t>
            </a: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 –</a:t>
            </a:r>
            <a:r>
              <a:rPr b="0" lang="hu-HU" sz="1400" spc="-1" strike="noStrike" baseline="30000">
                <a:solidFill>
                  <a:srgbClr val="000000"/>
                </a:solidFill>
                <a:latin typeface="Arial"/>
              </a:rPr>
              <a:t> </a:t>
            </a: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0" lang="hu-HU" sz="1400" spc="-1" strike="noStrike" baseline="-25000">
                <a:solidFill>
                  <a:srgbClr val="000000"/>
                </a:solidFill>
                <a:latin typeface="Arial"/>
              </a:rPr>
              <a:t>1</a:t>
            </a: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), agyagpala, kovapala, lidit (contourit v. disztális turbidit)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8" name="Kép 53" descr=""/>
          <p:cNvPicPr/>
          <p:nvPr/>
        </p:nvPicPr>
        <p:blipFill>
          <a:blip r:embed="rId6"/>
          <a:srcRect l="8608" t="0" r="7824" b="5979"/>
          <a:stretch/>
        </p:blipFill>
        <p:spPr>
          <a:xfrm>
            <a:off x="10410840" y="2183400"/>
            <a:ext cx="1544040" cy="2188800"/>
          </a:xfrm>
          <a:prstGeom prst="rect">
            <a:avLst/>
          </a:prstGeom>
          <a:ln w="0">
            <a:noFill/>
          </a:ln>
        </p:spPr>
      </p:pic>
      <p:sp>
        <p:nvSpPr>
          <p:cNvPr id="279" name="Rectangle 3"/>
          <p:cNvSpPr/>
          <p:nvPr/>
        </p:nvSpPr>
        <p:spPr>
          <a:xfrm>
            <a:off x="7516080" y="189504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280" name="Kép 5" descr=""/>
          <p:cNvPicPr/>
          <p:nvPr/>
        </p:nvPicPr>
        <p:blipFill>
          <a:blip r:embed="rId7"/>
          <a:stretch/>
        </p:blipFill>
        <p:spPr>
          <a:xfrm>
            <a:off x="3705120" y="2183400"/>
            <a:ext cx="2975760" cy="2231640"/>
          </a:xfrm>
          <a:prstGeom prst="rect">
            <a:avLst/>
          </a:prstGeom>
          <a:ln w="0">
            <a:noFill/>
          </a:ln>
        </p:spPr>
      </p:pic>
      <p:pic>
        <p:nvPicPr>
          <p:cNvPr id="281" name="Kép 6" descr=""/>
          <p:cNvPicPr/>
          <p:nvPr/>
        </p:nvPicPr>
        <p:blipFill>
          <a:blip r:embed="rId8"/>
          <a:stretch/>
        </p:blipFill>
        <p:spPr>
          <a:xfrm>
            <a:off x="7253640" y="2171880"/>
            <a:ext cx="2975760" cy="2231640"/>
          </a:xfrm>
          <a:prstGeom prst="rect">
            <a:avLst/>
          </a:prstGeom>
          <a:ln w="0">
            <a:noFill/>
          </a:ln>
        </p:spPr>
      </p:pic>
      <p:pic>
        <p:nvPicPr>
          <p:cNvPr id="282" name="Kép 7" descr=""/>
          <p:cNvPicPr/>
          <p:nvPr/>
        </p:nvPicPr>
        <p:blipFill>
          <a:blip r:embed="rId9"/>
          <a:srcRect l="0" t="9181" r="0" b="18182"/>
          <a:stretch/>
        </p:blipFill>
        <p:spPr>
          <a:xfrm>
            <a:off x="7253640" y="4465800"/>
            <a:ext cx="4244040" cy="231192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7" descr="Pic1Current">
            <a:hlinkClick r:id="rId10"/>
          </p:cNvPr>
          <p:cNvPicPr/>
          <p:nvPr/>
        </p:nvPicPr>
        <p:blipFill>
          <a:blip r:embed="rId11"/>
          <a:srcRect l="6075" t="0" r="6552" b="0"/>
          <a:stretch/>
        </p:blipFill>
        <p:spPr>
          <a:xfrm>
            <a:off x="5293080" y="5058000"/>
            <a:ext cx="1882080" cy="15256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7896b544-05dd-4a37-a83c-4bc2b84eee38">
            <a:hlinkClick r:id="rId12"/>
          </p:cNvPr>
          <p:cNvPicPr/>
          <p:nvPr/>
        </p:nvPicPr>
        <p:blipFill>
          <a:blip r:embed="rId13"/>
          <a:srcRect l="42819" t="42822" r="0" b="0"/>
          <a:stretch/>
        </p:blipFill>
        <p:spPr>
          <a:xfrm>
            <a:off x="2887920" y="5058000"/>
            <a:ext cx="2362320" cy="1515960"/>
          </a:xfrm>
          <a:prstGeom prst="rect">
            <a:avLst/>
          </a:prstGeom>
          <a:ln w="0">
            <a:noFill/>
          </a:ln>
        </p:spPr>
      </p:pic>
      <p:sp>
        <p:nvSpPr>
          <p:cNvPr id="285" name="Rectangle 3"/>
          <p:cNvSpPr/>
          <p:nvPr/>
        </p:nvSpPr>
        <p:spPr>
          <a:xfrm>
            <a:off x="7751880" y="1902960"/>
            <a:ext cx="222120" cy="903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86" name="Ellipszis 54"/>
          <p:cNvSpPr/>
          <p:nvPr/>
        </p:nvSpPr>
        <p:spPr>
          <a:xfrm>
            <a:off x="10427400" y="3878280"/>
            <a:ext cx="1544040" cy="595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2" descr=""/>
          <p:cNvPicPr/>
          <p:nvPr/>
        </p:nvPicPr>
        <p:blipFill>
          <a:blip r:embed="rId1"/>
          <a:srcRect l="2816" t="4140" r="2823" b="4542"/>
          <a:stretch/>
        </p:blipFill>
        <p:spPr>
          <a:xfrm>
            <a:off x="120960" y="3834360"/>
            <a:ext cx="4790520" cy="172080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5" descr="http://2.bp.blogspot.com/-m6Ky-hp4Qsw/U6Ahi5G5idI/AAAAAAAAMh8/jde4G78O24g/s1600/Image9.jpg"/>
          <p:cNvPicPr/>
          <p:nvPr/>
        </p:nvPicPr>
        <p:blipFill>
          <a:blip r:embed="rId2"/>
          <a:stretch/>
        </p:blipFill>
        <p:spPr>
          <a:xfrm>
            <a:off x="4645800" y="4653000"/>
            <a:ext cx="2935800" cy="197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289" name="Picture 8" descr=""/>
          <p:cNvPicPr/>
          <p:nvPr/>
        </p:nvPicPr>
        <p:blipFill>
          <a:blip r:embed="rId3"/>
          <a:srcRect l="0" t="-1785" r="5849" b="46077"/>
          <a:stretch/>
        </p:blipFill>
        <p:spPr>
          <a:xfrm>
            <a:off x="2106720" y="5529960"/>
            <a:ext cx="2092680" cy="104040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9" descr="C:\D\D_BNPI\1MENT\BNPISZH\2018\SPALYAZ\KEHOP\Alapszelveny\Kiadvanyok_asz\Pz_39_Nekezseny_Strazsa_hegy\2_3_Pz_39_Nekezseny_Strazsa_hegy_Conodonta.jpg"/>
          <p:cNvPicPr/>
          <p:nvPr/>
        </p:nvPicPr>
        <p:blipFill>
          <a:blip r:embed="rId4"/>
          <a:srcRect l="0" t="0" r="0" b="45573"/>
          <a:stretch/>
        </p:blipFill>
        <p:spPr>
          <a:xfrm>
            <a:off x="596160" y="5548320"/>
            <a:ext cx="1256400" cy="100368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11" descr=""/>
          <p:cNvPicPr/>
          <p:nvPr/>
        </p:nvPicPr>
        <p:blipFill>
          <a:blip r:embed="rId5"/>
          <a:stretch/>
        </p:blipFill>
        <p:spPr>
          <a:xfrm>
            <a:off x="7642080" y="4653000"/>
            <a:ext cx="1485720" cy="19796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292" name="Picture 13" descr=""/>
          <p:cNvPicPr/>
          <p:nvPr/>
        </p:nvPicPr>
        <p:blipFill>
          <a:blip r:embed="rId6"/>
          <a:stretch/>
        </p:blipFill>
        <p:spPr>
          <a:xfrm>
            <a:off x="9180720" y="4647960"/>
            <a:ext cx="1304640" cy="1979640"/>
          </a:xfrm>
          <a:prstGeom prst="rect">
            <a:avLst/>
          </a:prstGeom>
          <a:ln w="0">
            <a:noFill/>
          </a:ln>
        </p:spPr>
      </p:pic>
      <p:sp>
        <p:nvSpPr>
          <p:cNvPr id="293" name="Téglalap 15"/>
          <p:cNvSpPr/>
          <p:nvPr/>
        </p:nvSpPr>
        <p:spPr>
          <a:xfrm>
            <a:off x="668160" y="6531840"/>
            <a:ext cx="93564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chemeClr val="accent6">
                    <a:lumMod val="75000"/>
                  </a:schemeClr>
                </a:solidFill>
                <a:latin typeface="Calibri"/>
              </a:rPr>
              <a:t>Conodonták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Téglalap 16"/>
          <p:cNvSpPr/>
          <p:nvPr/>
        </p:nvSpPr>
        <p:spPr>
          <a:xfrm>
            <a:off x="1830960" y="6534000"/>
            <a:ext cx="284436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000" spc="-1" strike="noStrike">
                <a:solidFill>
                  <a:schemeClr val="accent6">
                    <a:lumMod val="75000"/>
                  </a:schemeClr>
                </a:solidFill>
                <a:latin typeface="Calibri"/>
              </a:rPr>
              <a:t>Orthocon Nautiloideák (csigaházas polipok) (szilur)</a:t>
            </a:r>
            <a:endParaRPr b="0" lang="hu-H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Rectangle 3"/>
          <p:cNvSpPr/>
          <p:nvPr/>
        </p:nvSpPr>
        <p:spPr>
          <a:xfrm>
            <a:off x="9493200" y="174816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6" name="Picture 2" descr="http://osku.gportal.hu/portal/osku/image/gallery/1331219978_70.bmp"/>
          <p:cNvPicPr/>
          <p:nvPr/>
        </p:nvPicPr>
        <p:blipFill>
          <a:blip r:embed="rId7"/>
          <a:stretch/>
        </p:blipFill>
        <p:spPr>
          <a:xfrm>
            <a:off x="1536840" y="75528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297" name="Rectangle 3"/>
          <p:cNvSpPr/>
          <p:nvPr/>
        </p:nvSpPr>
        <p:spPr>
          <a:xfrm>
            <a:off x="5591160" y="190008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98" name="Rectangle 3"/>
          <p:cNvSpPr/>
          <p:nvPr/>
        </p:nvSpPr>
        <p:spPr>
          <a:xfrm>
            <a:off x="9768240" y="190080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99" name="Téglalap 50"/>
          <p:cNvSpPr/>
          <p:nvPr/>
        </p:nvSpPr>
        <p:spPr>
          <a:xfrm>
            <a:off x="1694880" y="175824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Rectangle 3"/>
          <p:cNvSpPr/>
          <p:nvPr/>
        </p:nvSpPr>
        <p:spPr>
          <a:xfrm>
            <a:off x="9191520" y="191664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01" name="Rectangle 3"/>
          <p:cNvSpPr/>
          <p:nvPr/>
        </p:nvSpPr>
        <p:spPr>
          <a:xfrm>
            <a:off x="4836960" y="190008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02" name="Text Box 2"/>
          <p:cNvSpPr/>
          <p:nvPr/>
        </p:nvSpPr>
        <p:spPr>
          <a:xfrm>
            <a:off x="2063520" y="589680"/>
            <a:ext cx="815292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Pz-39, Nekézseny, Strázsa-hegy, Strázsahegyi F. (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sh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1-2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), 403-391 M év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Rectangle 3"/>
          <p:cNvSpPr/>
          <p:nvPr/>
        </p:nvSpPr>
        <p:spPr>
          <a:xfrm>
            <a:off x="6316560" y="189684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04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305" name="Picture 6" descr="BNP_kör_yyy_but"/>
          <p:cNvPicPr/>
          <p:nvPr/>
        </p:nvPicPr>
        <p:blipFill>
          <a:blip r:embed="rId8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306" name="Picture 2" descr="https://bukkaljaertektar.hu/wp-content/uploads/2017/07/geologo_D16_x.jpg"/>
          <p:cNvPicPr/>
          <p:nvPr/>
        </p:nvPicPr>
        <p:blipFill>
          <a:blip r:embed="rId9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307" name="Szövegdoboz 62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8" name="Kép 1" descr=""/>
          <p:cNvPicPr/>
          <p:nvPr/>
        </p:nvPicPr>
        <p:blipFill>
          <a:blip r:embed="rId10"/>
          <a:stretch/>
        </p:blipFill>
        <p:spPr>
          <a:xfrm>
            <a:off x="120960" y="2143080"/>
            <a:ext cx="4818960" cy="168228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309" name="Kép 3" descr=""/>
          <p:cNvPicPr/>
          <p:nvPr/>
        </p:nvPicPr>
        <p:blipFill>
          <a:blip r:embed="rId11"/>
          <a:stretch/>
        </p:blipFill>
        <p:spPr>
          <a:xfrm>
            <a:off x="8462520" y="2151360"/>
            <a:ext cx="3579480" cy="215964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10" descr=""/>
          <p:cNvPicPr/>
          <p:nvPr/>
        </p:nvPicPr>
        <p:blipFill>
          <a:blip r:embed="rId12"/>
          <a:srcRect l="4485" t="5221" r="4245" b="14112"/>
          <a:stretch/>
        </p:blipFill>
        <p:spPr>
          <a:xfrm>
            <a:off x="5087520" y="2154600"/>
            <a:ext cx="3259800" cy="216000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311" name="Rectangle 3"/>
          <p:cNvSpPr/>
          <p:nvPr/>
        </p:nvSpPr>
        <p:spPr>
          <a:xfrm>
            <a:off x="3839040" y="189720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12" name="Rectangle 3"/>
          <p:cNvSpPr/>
          <p:nvPr/>
        </p:nvSpPr>
        <p:spPr>
          <a:xfrm>
            <a:off x="4547160" y="1895400"/>
            <a:ext cx="63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13" name="Téglalap 4"/>
          <p:cNvSpPr/>
          <p:nvPr/>
        </p:nvSpPr>
        <p:spPr>
          <a:xfrm>
            <a:off x="1208880" y="3770640"/>
            <a:ext cx="197172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schalstein, olisztrosztróma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4" name="Kép 66" descr=""/>
          <p:cNvPicPr/>
          <p:nvPr/>
        </p:nvPicPr>
        <p:blipFill>
          <a:blip r:embed="rId13"/>
          <a:srcRect l="8608" t="0" r="7824" b="5979"/>
          <a:stretch/>
        </p:blipFill>
        <p:spPr>
          <a:xfrm>
            <a:off x="10645560" y="4647960"/>
            <a:ext cx="1396440" cy="1979640"/>
          </a:xfrm>
          <a:prstGeom prst="rect">
            <a:avLst/>
          </a:prstGeom>
          <a:ln w="0">
            <a:noFill/>
          </a:ln>
        </p:spPr>
      </p:pic>
      <p:sp>
        <p:nvSpPr>
          <p:cNvPr id="315" name="Ellipszis 67"/>
          <p:cNvSpPr/>
          <p:nvPr/>
        </p:nvSpPr>
        <p:spPr>
          <a:xfrm>
            <a:off x="10538640" y="5824080"/>
            <a:ext cx="1545840" cy="436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16" name="Rectangle 3"/>
          <p:cNvSpPr/>
          <p:nvPr/>
        </p:nvSpPr>
        <p:spPr>
          <a:xfrm>
            <a:off x="7516080" y="189504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17" name="Rectangle 3"/>
          <p:cNvSpPr/>
          <p:nvPr/>
        </p:nvSpPr>
        <p:spPr>
          <a:xfrm>
            <a:off x="7751880" y="1902960"/>
            <a:ext cx="222120" cy="903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ctangle 3"/>
          <p:cNvSpPr/>
          <p:nvPr/>
        </p:nvSpPr>
        <p:spPr>
          <a:xfrm>
            <a:off x="9493200" y="1748160"/>
            <a:ext cx="617760" cy="181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300"/>
              </a:spcBef>
            </a:pPr>
            <a:r>
              <a:rPr b="0" lang="hu-HU" sz="600" spc="-1" strike="noStrike">
                <a:solidFill>
                  <a:srgbClr val="000000"/>
                </a:solidFill>
                <a:latin typeface="Arial"/>
              </a:rPr>
              <a:t>Fülöp, 1994</a:t>
            </a:r>
            <a:endParaRPr b="0" lang="hu-H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9" name="Picture 2" descr="http://osku.gportal.hu/portal/osku/image/gallery/1331219978_70.bmp"/>
          <p:cNvPicPr/>
          <p:nvPr/>
        </p:nvPicPr>
        <p:blipFill>
          <a:blip r:embed="rId1"/>
          <a:stretch/>
        </p:blipFill>
        <p:spPr>
          <a:xfrm>
            <a:off x="1536840" y="755280"/>
            <a:ext cx="9131040" cy="1487520"/>
          </a:xfrm>
          <a:prstGeom prst="rect">
            <a:avLst/>
          </a:prstGeom>
          <a:ln w="9525">
            <a:noFill/>
          </a:ln>
        </p:spPr>
      </p:pic>
      <p:sp>
        <p:nvSpPr>
          <p:cNvPr id="320" name="Rectangle 3"/>
          <p:cNvSpPr/>
          <p:nvPr/>
        </p:nvSpPr>
        <p:spPr>
          <a:xfrm>
            <a:off x="5591160" y="1900080"/>
            <a:ext cx="360000" cy="856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21" name="Rectangle 3"/>
          <p:cNvSpPr/>
          <p:nvPr/>
        </p:nvSpPr>
        <p:spPr>
          <a:xfrm>
            <a:off x="9768240" y="1900800"/>
            <a:ext cx="575280" cy="853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0680" bIns="406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22" name="Téglalap 50"/>
          <p:cNvSpPr/>
          <p:nvPr/>
        </p:nvSpPr>
        <p:spPr>
          <a:xfrm>
            <a:off x="1694880" y="1758240"/>
            <a:ext cx="1079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Millió 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Rectangle 3"/>
          <p:cNvSpPr/>
          <p:nvPr/>
        </p:nvSpPr>
        <p:spPr>
          <a:xfrm>
            <a:off x="9191520" y="1916640"/>
            <a:ext cx="7128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24" name="Rectangle 3"/>
          <p:cNvSpPr/>
          <p:nvPr/>
        </p:nvSpPr>
        <p:spPr>
          <a:xfrm>
            <a:off x="4836960" y="1900080"/>
            <a:ext cx="753840" cy="8568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1040" bIns="4104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25" name="Text Box 2"/>
          <p:cNvSpPr/>
          <p:nvPr/>
        </p:nvSpPr>
        <p:spPr>
          <a:xfrm>
            <a:off x="2063520" y="589680"/>
            <a:ext cx="8152920" cy="366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Uppony, Abodi F., Zsinnyei Metabazalt T. (</a:t>
            </a:r>
            <a:r>
              <a:rPr b="0" lang="hu-HU" sz="1600" spc="-1" strike="noStrike" baseline="30000">
                <a:solidFill>
                  <a:srgbClr val="000000"/>
                </a:solidFill>
                <a:latin typeface="Arial"/>
              </a:rPr>
              <a:t>a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0" lang="hu-HU" sz="1600" spc="-1" strike="noStrike" baseline="-25000">
                <a:solidFill>
                  <a:srgbClr val="000000"/>
                </a:solidFill>
                <a:latin typeface="Arial"/>
              </a:rPr>
              <a:t>3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), 383-359 M év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Rectangle 3"/>
          <p:cNvSpPr/>
          <p:nvPr/>
        </p:nvSpPr>
        <p:spPr>
          <a:xfrm>
            <a:off x="6316560" y="1896840"/>
            <a:ext cx="1074600" cy="8892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4280" bIns="4428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27" name="Text Box 5"/>
          <p:cNvSpPr/>
          <p:nvPr/>
        </p:nvSpPr>
        <p:spPr>
          <a:xfrm>
            <a:off x="0" y="245520"/>
            <a:ext cx="12191760" cy="336240"/>
          </a:xfrm>
          <a:prstGeom prst="rect">
            <a:avLst/>
          </a:prstGeom>
          <a:solidFill>
            <a:srgbClr val="008000"/>
          </a:soli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01"/>
              </a:spcBef>
            </a:pPr>
            <a:endParaRPr b="0" lang="hu-HU" sz="1800" spc="-1" strike="noStrike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328" name="Picture 6" descr="BNP_kör_yyy_but"/>
          <p:cNvPicPr/>
          <p:nvPr/>
        </p:nvPicPr>
        <p:blipFill>
          <a:blip r:embed="rId2"/>
          <a:stretch/>
        </p:blipFill>
        <p:spPr>
          <a:xfrm>
            <a:off x="11407680" y="54360"/>
            <a:ext cx="720360" cy="720360"/>
          </a:xfrm>
          <a:prstGeom prst="rect">
            <a:avLst/>
          </a:prstGeom>
          <a:ln w="9525">
            <a:noFill/>
          </a:ln>
        </p:spPr>
      </p:pic>
      <p:pic>
        <p:nvPicPr>
          <p:cNvPr id="329" name="Picture 2" descr="https://bukkaljaertektar.hu/wp-content/uploads/2017/07/geologo_D16_x.jpg"/>
          <p:cNvPicPr/>
          <p:nvPr/>
        </p:nvPicPr>
        <p:blipFill>
          <a:blip r:embed="rId3"/>
          <a:stretch/>
        </p:blipFill>
        <p:spPr>
          <a:xfrm>
            <a:off x="362160" y="47880"/>
            <a:ext cx="827640" cy="890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330" name="Szövegdoboz 62"/>
          <p:cNvSpPr/>
          <p:nvPr/>
        </p:nvSpPr>
        <p:spPr>
          <a:xfrm>
            <a:off x="2751120" y="222840"/>
            <a:ext cx="6680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000" spc="398" strike="noStrike">
                <a:solidFill>
                  <a:srgbClr val="9fc65a"/>
                </a:solidFill>
                <a:latin typeface="Arial Narrow"/>
              </a:rPr>
              <a:t>BÜKK-VIDÉK UNESCO GLOBÁLIS GEOPARK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Rectangle 3"/>
          <p:cNvSpPr/>
          <p:nvPr/>
        </p:nvSpPr>
        <p:spPr>
          <a:xfrm>
            <a:off x="3839040" y="1897200"/>
            <a:ext cx="815040" cy="96840"/>
          </a:xfrm>
          <a:prstGeom prst="rect">
            <a:avLst/>
          </a:prstGeom>
          <a:solidFill>
            <a:schemeClr val="bg2">
              <a:lumMod val="50000"/>
            </a:schemeClr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32" name="Rectangle 3"/>
          <p:cNvSpPr/>
          <p:nvPr/>
        </p:nvSpPr>
        <p:spPr>
          <a:xfrm>
            <a:off x="5041440" y="1895400"/>
            <a:ext cx="63360" cy="110520"/>
          </a:xfrm>
          <a:prstGeom prst="rect">
            <a:avLst/>
          </a:prstGeom>
          <a:solidFill>
            <a:srgbClr val="00ff00"/>
          </a:soli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33" name="Téglalap 4"/>
          <p:cNvSpPr/>
          <p:nvPr/>
        </p:nvSpPr>
        <p:spPr>
          <a:xfrm>
            <a:off x="409680" y="5747040"/>
            <a:ext cx="2745000" cy="100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Gyűrődés az Abodi Formáció mészkövében, amely a „főpalásságot” is hajlítja, Csernely-völgyből a Vízközre vezető erdészeti út mentén (KB)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4" name="Kép 66" descr=""/>
          <p:cNvPicPr/>
          <p:nvPr/>
        </p:nvPicPr>
        <p:blipFill>
          <a:blip r:embed="rId4"/>
          <a:srcRect l="8608" t="0" r="7824" b="5979"/>
          <a:stretch/>
        </p:blipFill>
        <p:spPr>
          <a:xfrm>
            <a:off x="8761320" y="2147040"/>
            <a:ext cx="3256200" cy="4615200"/>
          </a:xfrm>
          <a:prstGeom prst="rect">
            <a:avLst/>
          </a:prstGeom>
          <a:ln w="0">
            <a:noFill/>
          </a:ln>
        </p:spPr>
      </p:pic>
      <p:sp>
        <p:nvSpPr>
          <p:cNvPr id="335" name="Ellipszis 67"/>
          <p:cNvSpPr/>
          <p:nvPr/>
        </p:nvSpPr>
        <p:spPr>
          <a:xfrm>
            <a:off x="8761320" y="3795480"/>
            <a:ext cx="3366720" cy="97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36" name="Rectangle 3"/>
          <p:cNvSpPr/>
          <p:nvPr/>
        </p:nvSpPr>
        <p:spPr>
          <a:xfrm>
            <a:off x="7516080" y="1895040"/>
            <a:ext cx="45360" cy="11448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337" name="Kép 2" descr=""/>
          <p:cNvPicPr/>
          <p:nvPr/>
        </p:nvPicPr>
        <p:blipFill>
          <a:blip r:embed="rId5"/>
          <a:stretch/>
        </p:blipFill>
        <p:spPr>
          <a:xfrm>
            <a:off x="551880" y="2147040"/>
            <a:ext cx="2461680" cy="3599640"/>
          </a:xfrm>
          <a:prstGeom prst="rect">
            <a:avLst/>
          </a:prstGeom>
          <a:ln w="0">
            <a:noFill/>
          </a:ln>
        </p:spPr>
      </p:pic>
      <p:pic>
        <p:nvPicPr>
          <p:cNvPr id="338" name="Kép 6" descr=""/>
          <p:cNvPicPr/>
          <p:nvPr/>
        </p:nvPicPr>
        <p:blipFill>
          <a:blip r:embed="rId6"/>
          <a:stretch/>
        </p:blipFill>
        <p:spPr>
          <a:xfrm>
            <a:off x="3288600" y="2147040"/>
            <a:ext cx="2434680" cy="3599640"/>
          </a:xfrm>
          <a:prstGeom prst="rect">
            <a:avLst/>
          </a:prstGeom>
          <a:ln w="0">
            <a:noFill/>
          </a:ln>
        </p:spPr>
      </p:pic>
      <p:sp>
        <p:nvSpPr>
          <p:cNvPr id="339" name="Téglalap 7"/>
          <p:cNvSpPr/>
          <p:nvPr/>
        </p:nvSpPr>
        <p:spPr>
          <a:xfrm>
            <a:off x="3268440" y="5747040"/>
            <a:ext cx="2454480" cy="63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„</a:t>
            </a:r>
            <a:r>
              <a:rPr b="0" lang="hu-HU" sz="1200" spc="-1" strike="noStrike">
                <a:solidFill>
                  <a:srgbClr val="000000"/>
                </a:solidFill>
                <a:latin typeface="Arial"/>
              </a:rPr>
              <a:t>Cippolino” metatufit-sávos kristályos mészkő csiszolt lapja, Szendrő, Vár-hegy (LZ)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Rectangle 3"/>
          <p:cNvSpPr/>
          <p:nvPr/>
        </p:nvSpPr>
        <p:spPr>
          <a:xfrm>
            <a:off x="7751880" y="1902960"/>
            <a:ext cx="222120" cy="903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algn="ctr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6759</TotalTime>
  <Application>LibreOffice/7.5.8.2$Windows_X86_64 LibreOffice_project/f718d63693263970429a68f568db6046aaa9df01</Application>
  <AppVersion>15.0000</AppVersion>
  <Words>1419</Words>
  <Paragraphs>308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2022-05-03T12:02:18Z</dcterms:created>
  <dc:creator>BaczurJ</dc:creator>
  <dc:description/>
  <dc:language>hu-HU</dc:language>
  <cp:lastModifiedBy/>
  <dcterms:modified xsi:type="dcterms:W3CDTF">2024-05-23T12:11:58Z</dcterms:modified>
  <cp:revision>365</cp:revision>
  <dc:subject/>
  <dc:title>PowerPoint bemutató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5</vt:i4>
  </property>
  <property fmtid="{D5CDD505-2E9C-101B-9397-08002B2CF9AE}" pid="3" name="PresentationFormat">
    <vt:lpwstr>Szélesvásznú</vt:lpwstr>
  </property>
  <property fmtid="{D5CDD505-2E9C-101B-9397-08002B2CF9AE}" pid="4" name="Slides">
    <vt:i4>34</vt:i4>
  </property>
</Properties>
</file>